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7" r:id="rId3"/>
    <p:sldId id="326" r:id="rId4"/>
    <p:sldId id="320" r:id="rId5"/>
    <p:sldId id="322" r:id="rId6"/>
    <p:sldId id="325" r:id="rId7"/>
    <p:sldId id="264" r:id="rId8"/>
    <p:sldId id="309" r:id="rId9"/>
    <p:sldId id="284" r:id="rId10"/>
    <p:sldId id="288" r:id="rId11"/>
    <p:sldId id="295" r:id="rId12"/>
    <p:sldId id="305" r:id="rId13"/>
    <p:sldId id="278" r:id="rId14"/>
    <p:sldId id="281" r:id="rId15"/>
    <p:sldId id="285" r:id="rId16"/>
    <p:sldId id="313" r:id="rId17"/>
    <p:sldId id="301" r:id="rId18"/>
    <p:sldId id="287" r:id="rId19"/>
    <p:sldId id="308" r:id="rId20"/>
    <p:sldId id="310" r:id="rId21"/>
    <p:sldId id="315" r:id="rId22"/>
    <p:sldId id="265" r:id="rId23"/>
    <p:sldId id="316" r:id="rId24"/>
    <p:sldId id="291" r:id="rId25"/>
    <p:sldId id="292" r:id="rId26"/>
    <p:sldId id="279" r:id="rId27"/>
    <p:sldId id="319" r:id="rId28"/>
    <p:sldId id="268" r:id="rId29"/>
    <p:sldId id="303" r:id="rId30"/>
    <p:sldId id="306" r:id="rId31"/>
    <p:sldId id="290" r:id="rId32"/>
    <p:sldId id="270" r:id="rId33"/>
    <p:sldId id="271" r:id="rId34"/>
    <p:sldId id="272" r:id="rId35"/>
    <p:sldId id="298" r:id="rId36"/>
    <p:sldId id="276" r:id="rId37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CDB1-07A1-9754-6C26-D5C0B3EED392}" v="49" dt="2026-01-19T04:39:11.618"/>
    <p1510:client id="{DAF3E952-8E8A-30F5-CEA0-AD9A18FFA058}" v="125" dt="2026-01-19T04:59:2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4" Type="http://schemas.openxmlformats.org/officeDocument/2006/relationships/image" Target="../media/image4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45860-B8F0-46C6-93AC-379C38D51F36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CA913D-9E69-46F6-A6AD-94AFDE9A213B}">
      <dgm:prSet phldrT="[Text]" custT="1"/>
      <dgm:spPr>
        <a:solidFill>
          <a:srgbClr val="B0DD7F"/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AICTE has sanctioned Rs. 13.26 lakhs under research proposal scheme for project titled “Multipurpose Compact Solar Fruit Dryer”</a:t>
          </a:r>
        </a:p>
      </dgm:t>
    </dgm:pt>
    <dgm:pt modelId="{644ECAB2-A3E2-4E13-AB4C-ECEE3EAC94C2}" type="parTrans" cxnId="{A927440E-A9D3-44BE-BD37-38AC006955CD}">
      <dgm:prSet/>
      <dgm:spPr/>
      <dgm:t>
        <a:bodyPr/>
        <a:lstStyle/>
        <a:p>
          <a:endParaRPr lang="en-US"/>
        </a:p>
      </dgm:t>
    </dgm:pt>
    <dgm:pt modelId="{B57E27AB-514D-4BFE-9666-7CB4E13AC705}" type="sibTrans" cxnId="{A927440E-A9D3-44BE-BD37-38AC006955CD}">
      <dgm:prSet/>
      <dgm:spPr/>
      <dgm:t>
        <a:bodyPr/>
        <a:lstStyle/>
        <a:p>
          <a:endParaRPr lang="en-US"/>
        </a:p>
      </dgm:t>
    </dgm:pt>
    <dgm:pt modelId="{C58192B2-415C-445D-B0C0-DDDB154281D1}">
      <dgm:prSet phldrT="[Text]" custT="1"/>
      <dgm:spPr>
        <a:solidFill>
          <a:srgbClr val="B0DD7F"/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TCA, CSPD- Serbia, UNISEC India , ITCA,  TSC Pvt Ltd  has sanctioned Rs.29.5 lakhs towards “Design And Development Of Unitysat, Cubesat, single card satellite bus”  from past 3 years </a:t>
          </a:r>
        </a:p>
      </dgm:t>
    </dgm:pt>
    <dgm:pt modelId="{95F119F3-04EE-4A9D-A879-53484370DDEA}" type="parTrans" cxnId="{5707420E-3EF2-4022-9BA4-670211AC68D0}">
      <dgm:prSet/>
      <dgm:spPr/>
      <dgm:t>
        <a:bodyPr/>
        <a:lstStyle/>
        <a:p>
          <a:endParaRPr lang="en-US"/>
        </a:p>
      </dgm:t>
    </dgm:pt>
    <dgm:pt modelId="{50EACEFC-7113-49A4-883C-1C42D79AE62A}" type="sibTrans" cxnId="{5707420E-3EF2-4022-9BA4-670211AC68D0}">
      <dgm:prSet/>
      <dgm:spPr/>
      <dgm:t>
        <a:bodyPr/>
        <a:lstStyle/>
        <a:p>
          <a:endParaRPr lang="en-US"/>
        </a:p>
      </dgm:t>
    </dgm:pt>
    <dgm:pt modelId="{4C6F8BFF-601B-4A0B-92CA-EC27A14AFB11}">
      <dgm:prSet phldrT="[Text]" custT="1"/>
      <dgm:spPr>
        <a:solidFill>
          <a:srgbClr val="B0DD7F"/>
        </a:solidFill>
      </dgm:spPr>
      <dgm:t>
        <a:bodyPr/>
        <a:lstStyle/>
        <a:p>
          <a:pPr algn="l"/>
          <a:r>
            <a:rPr lang="en-US" sz="1800" b="1">
              <a:solidFill>
                <a:schemeClr val="tx1"/>
              </a:solidFill>
            </a:rPr>
            <a:t>KSCST</a:t>
          </a:r>
          <a:r>
            <a:rPr lang="en-US" sz="1800" b="1" baseline="0">
              <a:solidFill>
                <a:schemeClr val="tx1"/>
              </a:solidFill>
            </a:rPr>
            <a:t> has granted Rs.4 lakhs towards research projects from past 4 years </a:t>
          </a:r>
          <a:endParaRPr lang="en-US" sz="1800" b="1">
            <a:solidFill>
              <a:schemeClr val="tx1"/>
            </a:solidFill>
          </a:endParaRPr>
        </a:p>
      </dgm:t>
    </dgm:pt>
    <dgm:pt modelId="{EAA3447F-C6C2-469F-B280-2E7F2B8E4A44}" type="sibTrans" cxnId="{4ED83EBD-6D60-44ED-A8B2-A561E7282466}">
      <dgm:prSet/>
      <dgm:spPr/>
      <dgm:t>
        <a:bodyPr/>
        <a:lstStyle/>
        <a:p>
          <a:endParaRPr lang="en-US"/>
        </a:p>
      </dgm:t>
    </dgm:pt>
    <dgm:pt modelId="{F238D7B9-FC95-4C7D-B715-5E0EF9E3F783}" type="parTrans" cxnId="{4ED83EBD-6D60-44ED-A8B2-A561E7282466}">
      <dgm:prSet/>
      <dgm:spPr/>
      <dgm:t>
        <a:bodyPr/>
        <a:lstStyle/>
        <a:p>
          <a:endParaRPr lang="en-US"/>
        </a:p>
      </dgm:t>
    </dgm:pt>
    <dgm:pt modelId="{3E4DE90B-7869-433B-9764-E3DB03528E6A}" type="pres">
      <dgm:prSet presAssocID="{53845860-B8F0-46C6-93AC-379C38D51F36}" presName="linearFlow" presStyleCnt="0">
        <dgm:presLayoutVars>
          <dgm:dir/>
          <dgm:resizeHandles val="exact"/>
        </dgm:presLayoutVars>
      </dgm:prSet>
      <dgm:spPr/>
    </dgm:pt>
    <dgm:pt modelId="{90258A4D-123F-4F70-8FFF-A358DEB545E7}" type="pres">
      <dgm:prSet presAssocID="{35CA913D-9E69-46F6-A6AD-94AFDE9A213B}" presName="composite" presStyleCnt="0"/>
      <dgm:spPr/>
    </dgm:pt>
    <dgm:pt modelId="{2E9DA17B-8BD0-42B2-A3F8-26636166C2FE}" type="pres">
      <dgm:prSet presAssocID="{35CA913D-9E69-46F6-A6AD-94AFDE9A213B}" presName="imgShp" presStyleLbl="fgImgPlace1" presStyleIdx="0" presStyleCnt="3" custScaleX="102251" custScaleY="85155" custLinFactNeighborX="-48068" custLinFactNeighborY="169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989387B-B73E-4340-A3DA-6CC958DF997E}" type="pres">
      <dgm:prSet presAssocID="{35CA913D-9E69-46F6-A6AD-94AFDE9A213B}" presName="txShp" presStyleLbl="node1" presStyleIdx="0" presStyleCnt="3" custScaleX="116744" custLinFactNeighborX="6807" custLinFactNeighborY="5085">
        <dgm:presLayoutVars>
          <dgm:bulletEnabled val="1"/>
        </dgm:presLayoutVars>
      </dgm:prSet>
      <dgm:spPr/>
    </dgm:pt>
    <dgm:pt modelId="{BCACBB46-C15C-4BC2-8FFD-C71732A02830}" type="pres">
      <dgm:prSet presAssocID="{B57E27AB-514D-4BFE-9666-7CB4E13AC705}" presName="spacing" presStyleCnt="0"/>
      <dgm:spPr/>
    </dgm:pt>
    <dgm:pt modelId="{546346A0-BBB8-49ED-B830-CA1A16EBCA8F}" type="pres">
      <dgm:prSet presAssocID="{4C6F8BFF-601B-4A0B-92CA-EC27A14AFB11}" presName="composite" presStyleCnt="0"/>
      <dgm:spPr/>
    </dgm:pt>
    <dgm:pt modelId="{BEAD136D-FABA-4A6C-A503-6504DFA6A92D}" type="pres">
      <dgm:prSet presAssocID="{4C6F8BFF-601B-4A0B-92CA-EC27A14AFB11}" presName="imgShp" presStyleLbl="fgImgPlace1" presStyleIdx="1" presStyleCnt="3" custScaleX="99703" custScaleY="76508" custLinFactNeighborX="-57242" custLinFactNeighborY="-537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7E8766-2F10-4041-84C0-E40BCDFE1CE8}" type="pres">
      <dgm:prSet presAssocID="{4C6F8BFF-601B-4A0B-92CA-EC27A14AFB11}" presName="txShp" presStyleLbl="node1" presStyleIdx="1" presStyleCnt="3" custScaleX="114567" custLinFactNeighborX="7994" custLinFactNeighborY="-4531">
        <dgm:presLayoutVars>
          <dgm:bulletEnabled val="1"/>
        </dgm:presLayoutVars>
      </dgm:prSet>
      <dgm:spPr/>
    </dgm:pt>
    <dgm:pt modelId="{B1008260-9F40-443E-9E12-789999DDF1A0}" type="pres">
      <dgm:prSet presAssocID="{EAA3447F-C6C2-469F-B280-2E7F2B8E4A44}" presName="spacing" presStyleCnt="0"/>
      <dgm:spPr/>
    </dgm:pt>
    <dgm:pt modelId="{DF94FBC2-DE8E-43D8-9BE5-A451BB61D844}" type="pres">
      <dgm:prSet presAssocID="{C58192B2-415C-445D-B0C0-DDDB154281D1}" presName="composite" presStyleCnt="0"/>
      <dgm:spPr/>
    </dgm:pt>
    <dgm:pt modelId="{04636329-382F-4C50-8488-FB994DFC8CC6}" type="pres">
      <dgm:prSet presAssocID="{C58192B2-415C-445D-B0C0-DDDB154281D1}" presName="imgShp" presStyleLbl="fgImgPlace1" presStyleIdx="2" presStyleCnt="3" custLinFactNeighborX="-54346" custLinFactNeighborY="-750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218D947-20D7-4A6C-85B3-052F48C8388D}" type="pres">
      <dgm:prSet presAssocID="{C58192B2-415C-445D-B0C0-DDDB154281D1}" presName="txShp" presStyleLbl="node1" presStyleIdx="2" presStyleCnt="3" custScaleX="119154" custLinFactNeighborX="6881" custLinFactNeighborY="-80">
        <dgm:presLayoutVars>
          <dgm:bulletEnabled val="1"/>
        </dgm:presLayoutVars>
      </dgm:prSet>
      <dgm:spPr/>
    </dgm:pt>
  </dgm:ptLst>
  <dgm:cxnLst>
    <dgm:cxn modelId="{5707420E-3EF2-4022-9BA4-670211AC68D0}" srcId="{53845860-B8F0-46C6-93AC-379C38D51F36}" destId="{C58192B2-415C-445D-B0C0-DDDB154281D1}" srcOrd="2" destOrd="0" parTransId="{95F119F3-04EE-4A9D-A879-53484370DDEA}" sibTransId="{50EACEFC-7113-49A4-883C-1C42D79AE62A}"/>
    <dgm:cxn modelId="{A927440E-A9D3-44BE-BD37-38AC006955CD}" srcId="{53845860-B8F0-46C6-93AC-379C38D51F36}" destId="{35CA913D-9E69-46F6-A6AD-94AFDE9A213B}" srcOrd="0" destOrd="0" parTransId="{644ECAB2-A3E2-4E13-AB4C-ECEE3EAC94C2}" sibTransId="{B57E27AB-514D-4BFE-9666-7CB4E13AC705}"/>
    <dgm:cxn modelId="{CA73B923-2972-43C3-9BA8-1C4B0835B57C}" type="presOf" srcId="{35CA913D-9E69-46F6-A6AD-94AFDE9A213B}" destId="{9989387B-B73E-4340-A3DA-6CC958DF997E}" srcOrd="0" destOrd="0" presId="urn:microsoft.com/office/officeart/2005/8/layout/vList3#1"/>
    <dgm:cxn modelId="{D7E8307A-152E-4547-8907-61B81080D4D1}" type="presOf" srcId="{4C6F8BFF-601B-4A0B-92CA-EC27A14AFB11}" destId="{E17E8766-2F10-4041-84C0-E40BCDFE1CE8}" srcOrd="0" destOrd="0" presId="urn:microsoft.com/office/officeart/2005/8/layout/vList3#1"/>
    <dgm:cxn modelId="{B15A4A7B-E3D0-4594-96B2-0D6B76D62F92}" type="presOf" srcId="{53845860-B8F0-46C6-93AC-379C38D51F36}" destId="{3E4DE90B-7869-433B-9764-E3DB03528E6A}" srcOrd="0" destOrd="0" presId="urn:microsoft.com/office/officeart/2005/8/layout/vList3#1"/>
    <dgm:cxn modelId="{4ED83EBD-6D60-44ED-A8B2-A561E7282466}" srcId="{53845860-B8F0-46C6-93AC-379C38D51F36}" destId="{4C6F8BFF-601B-4A0B-92CA-EC27A14AFB11}" srcOrd="1" destOrd="0" parTransId="{F238D7B9-FC95-4C7D-B715-5E0EF9E3F783}" sibTransId="{EAA3447F-C6C2-469F-B280-2E7F2B8E4A44}"/>
    <dgm:cxn modelId="{B071A9C3-6017-450D-A603-980192DA8801}" type="presOf" srcId="{C58192B2-415C-445D-B0C0-DDDB154281D1}" destId="{A218D947-20D7-4A6C-85B3-052F48C8388D}" srcOrd="0" destOrd="0" presId="urn:microsoft.com/office/officeart/2005/8/layout/vList3#1"/>
    <dgm:cxn modelId="{81BA21AD-5C0E-4B13-AB22-2F3960C8F7B2}" type="presParOf" srcId="{3E4DE90B-7869-433B-9764-E3DB03528E6A}" destId="{90258A4D-123F-4F70-8FFF-A358DEB545E7}" srcOrd="0" destOrd="0" presId="urn:microsoft.com/office/officeart/2005/8/layout/vList3#1"/>
    <dgm:cxn modelId="{1D15F882-E797-4D6E-90A8-6E19152ADB14}" type="presParOf" srcId="{90258A4D-123F-4F70-8FFF-A358DEB545E7}" destId="{2E9DA17B-8BD0-42B2-A3F8-26636166C2FE}" srcOrd="0" destOrd="0" presId="urn:microsoft.com/office/officeart/2005/8/layout/vList3#1"/>
    <dgm:cxn modelId="{86FF92E2-37AC-4EDF-B75D-B30DC2261CBA}" type="presParOf" srcId="{90258A4D-123F-4F70-8FFF-A358DEB545E7}" destId="{9989387B-B73E-4340-A3DA-6CC958DF997E}" srcOrd="1" destOrd="0" presId="urn:microsoft.com/office/officeart/2005/8/layout/vList3#1"/>
    <dgm:cxn modelId="{9A43FC22-1B99-46DC-A7ED-6368F8047D0E}" type="presParOf" srcId="{3E4DE90B-7869-433B-9764-E3DB03528E6A}" destId="{BCACBB46-C15C-4BC2-8FFD-C71732A02830}" srcOrd="1" destOrd="0" presId="urn:microsoft.com/office/officeart/2005/8/layout/vList3#1"/>
    <dgm:cxn modelId="{D7747BBF-9C75-4AEE-A564-7DCC3B41A8DC}" type="presParOf" srcId="{3E4DE90B-7869-433B-9764-E3DB03528E6A}" destId="{546346A0-BBB8-49ED-B830-CA1A16EBCA8F}" srcOrd="2" destOrd="0" presId="urn:microsoft.com/office/officeart/2005/8/layout/vList3#1"/>
    <dgm:cxn modelId="{E67A2BD1-2603-468C-B8F7-A9846013EFDD}" type="presParOf" srcId="{546346A0-BBB8-49ED-B830-CA1A16EBCA8F}" destId="{BEAD136D-FABA-4A6C-A503-6504DFA6A92D}" srcOrd="0" destOrd="0" presId="urn:microsoft.com/office/officeart/2005/8/layout/vList3#1"/>
    <dgm:cxn modelId="{C4682A98-5F6C-4234-A0C0-BE00E079237D}" type="presParOf" srcId="{546346A0-BBB8-49ED-B830-CA1A16EBCA8F}" destId="{E17E8766-2F10-4041-84C0-E40BCDFE1CE8}" srcOrd="1" destOrd="0" presId="urn:microsoft.com/office/officeart/2005/8/layout/vList3#1"/>
    <dgm:cxn modelId="{38EB769A-6F6F-419D-A53A-42F14BE7387D}" type="presParOf" srcId="{3E4DE90B-7869-433B-9764-E3DB03528E6A}" destId="{B1008260-9F40-443E-9E12-789999DDF1A0}" srcOrd="3" destOrd="0" presId="urn:microsoft.com/office/officeart/2005/8/layout/vList3#1"/>
    <dgm:cxn modelId="{CE796FE4-B958-4D5E-B671-86CC3DDD1325}" type="presParOf" srcId="{3E4DE90B-7869-433B-9764-E3DB03528E6A}" destId="{DF94FBC2-DE8E-43D8-9BE5-A451BB61D844}" srcOrd="4" destOrd="0" presId="urn:microsoft.com/office/officeart/2005/8/layout/vList3#1"/>
    <dgm:cxn modelId="{8695DB6C-D60B-4D19-A833-A99EC0E04978}" type="presParOf" srcId="{DF94FBC2-DE8E-43D8-9BE5-A451BB61D844}" destId="{04636329-382F-4C50-8488-FB994DFC8CC6}" srcOrd="0" destOrd="0" presId="urn:microsoft.com/office/officeart/2005/8/layout/vList3#1"/>
    <dgm:cxn modelId="{25216820-12AC-44BB-ADBF-2B8C3C09661B}" type="presParOf" srcId="{DF94FBC2-DE8E-43D8-9BE5-A451BB61D844}" destId="{A218D947-20D7-4A6C-85B3-052F48C8388D}" srcOrd="1" destOrd="0" presId="urn:microsoft.com/office/officeart/2005/8/layout/vList3#1"/>
  </dgm:cxnLst>
  <dgm:bg/>
  <dgm:whole>
    <a:ln w="38100"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45860-B8F0-46C6-93AC-379C38D51F36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CA913D-9E69-46F6-A6AD-94AFDE9A213B}">
      <dgm:prSet phldrT="[Text]" custT="1"/>
      <dgm:spPr>
        <a:solidFill>
          <a:srgbClr val="B0DD7F"/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Pulse sports Pvt. Ltd has sponsored Rs.3.6 lakhs towards Productivity studies and Enhancement</a:t>
          </a:r>
        </a:p>
      </dgm:t>
    </dgm:pt>
    <dgm:pt modelId="{644ECAB2-A3E2-4E13-AB4C-ECEE3EAC94C2}" type="parTrans" cxnId="{A927440E-A9D3-44BE-BD37-38AC006955CD}">
      <dgm:prSet/>
      <dgm:spPr/>
      <dgm:t>
        <a:bodyPr/>
        <a:lstStyle/>
        <a:p>
          <a:endParaRPr lang="en-US"/>
        </a:p>
      </dgm:t>
    </dgm:pt>
    <dgm:pt modelId="{B57E27AB-514D-4BFE-9666-7CB4E13AC705}" type="sibTrans" cxnId="{A927440E-A9D3-44BE-BD37-38AC006955CD}">
      <dgm:prSet/>
      <dgm:spPr/>
      <dgm:t>
        <a:bodyPr/>
        <a:lstStyle/>
        <a:p>
          <a:endParaRPr lang="en-US"/>
        </a:p>
      </dgm:t>
    </dgm:pt>
    <dgm:pt modelId="{C58192B2-415C-445D-B0C0-DDDB154281D1}">
      <dgm:prSet phldrT="[Text]" custT="1"/>
      <dgm:spPr>
        <a:solidFill>
          <a:srgbClr val="B0DD7F"/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Infant Travels has sponsored Rs.1 lakh towards Integrated maintenance model for a duration of 1 year</a:t>
          </a:r>
        </a:p>
      </dgm:t>
    </dgm:pt>
    <dgm:pt modelId="{95F119F3-04EE-4A9D-A879-53484370DDEA}" type="parTrans" cxnId="{5707420E-3EF2-4022-9BA4-670211AC68D0}">
      <dgm:prSet/>
      <dgm:spPr/>
      <dgm:t>
        <a:bodyPr/>
        <a:lstStyle/>
        <a:p>
          <a:endParaRPr lang="en-US"/>
        </a:p>
      </dgm:t>
    </dgm:pt>
    <dgm:pt modelId="{50EACEFC-7113-49A4-883C-1C42D79AE62A}" type="sibTrans" cxnId="{5707420E-3EF2-4022-9BA4-670211AC68D0}">
      <dgm:prSet/>
      <dgm:spPr/>
      <dgm:t>
        <a:bodyPr/>
        <a:lstStyle/>
        <a:p>
          <a:endParaRPr lang="en-US"/>
        </a:p>
      </dgm:t>
    </dgm:pt>
    <dgm:pt modelId="{898D3AC5-D9EE-40CF-AA42-3013F76CEEBC}">
      <dgm:prSet custT="1"/>
      <dgm:spPr>
        <a:solidFill>
          <a:srgbClr val="B0DD7F"/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Globe Express Travels has sponsored Rs.50,000 towards Customer survey and analysis</a:t>
          </a:r>
        </a:p>
      </dgm:t>
    </dgm:pt>
    <dgm:pt modelId="{1A7E796C-B80F-4A51-904D-41A37B834714}" type="parTrans" cxnId="{D2043A3A-CBE0-4AC4-92E1-393C7C020DB6}">
      <dgm:prSet/>
      <dgm:spPr/>
      <dgm:t>
        <a:bodyPr/>
        <a:lstStyle/>
        <a:p>
          <a:endParaRPr lang="en-US"/>
        </a:p>
      </dgm:t>
    </dgm:pt>
    <dgm:pt modelId="{8AFDC31E-62F3-4B37-9C98-9950D17CDEEF}" type="sibTrans" cxnId="{D2043A3A-CBE0-4AC4-92E1-393C7C020DB6}">
      <dgm:prSet/>
      <dgm:spPr/>
      <dgm:t>
        <a:bodyPr/>
        <a:lstStyle/>
        <a:p>
          <a:endParaRPr lang="en-US"/>
        </a:p>
      </dgm:t>
    </dgm:pt>
    <dgm:pt modelId="{4C6F8BFF-601B-4A0B-92CA-EC27A14AFB11}">
      <dgm:prSet phldrT="[Text]" custT="1"/>
      <dgm:spPr>
        <a:solidFill>
          <a:srgbClr val="B0DD7F"/>
        </a:solidFill>
      </dgm:spPr>
      <dgm:t>
        <a:bodyPr/>
        <a:lstStyle/>
        <a:p>
          <a:pPr algn="ctr"/>
          <a:r>
            <a:rPr lang="en-US" sz="1800" b="1">
              <a:solidFill>
                <a:schemeClr val="tx1"/>
              </a:solidFill>
            </a:rPr>
            <a:t>ICON, Kolkata has sponsored Rs.10,000  towards HVAC design</a:t>
          </a:r>
        </a:p>
      </dgm:t>
    </dgm:pt>
    <dgm:pt modelId="{EAA3447F-C6C2-469F-B280-2E7F2B8E4A44}" type="sibTrans" cxnId="{4ED83EBD-6D60-44ED-A8B2-A561E7282466}">
      <dgm:prSet/>
      <dgm:spPr/>
      <dgm:t>
        <a:bodyPr/>
        <a:lstStyle/>
        <a:p>
          <a:endParaRPr lang="en-US"/>
        </a:p>
      </dgm:t>
    </dgm:pt>
    <dgm:pt modelId="{F238D7B9-FC95-4C7D-B715-5E0EF9E3F783}" type="parTrans" cxnId="{4ED83EBD-6D60-44ED-A8B2-A561E7282466}">
      <dgm:prSet/>
      <dgm:spPr/>
      <dgm:t>
        <a:bodyPr/>
        <a:lstStyle/>
        <a:p>
          <a:endParaRPr lang="en-US"/>
        </a:p>
      </dgm:t>
    </dgm:pt>
    <dgm:pt modelId="{3E4DE90B-7869-433B-9764-E3DB03528E6A}" type="pres">
      <dgm:prSet presAssocID="{53845860-B8F0-46C6-93AC-379C38D51F36}" presName="linearFlow" presStyleCnt="0">
        <dgm:presLayoutVars>
          <dgm:dir/>
          <dgm:resizeHandles val="exact"/>
        </dgm:presLayoutVars>
      </dgm:prSet>
      <dgm:spPr/>
    </dgm:pt>
    <dgm:pt modelId="{90258A4D-123F-4F70-8FFF-A358DEB545E7}" type="pres">
      <dgm:prSet presAssocID="{35CA913D-9E69-46F6-A6AD-94AFDE9A213B}" presName="composite" presStyleCnt="0"/>
      <dgm:spPr/>
    </dgm:pt>
    <dgm:pt modelId="{2E9DA17B-8BD0-42B2-A3F8-26636166C2FE}" type="pres">
      <dgm:prSet presAssocID="{35CA913D-9E69-46F6-A6AD-94AFDE9A213B}" presName="imgShp" presStyleLbl="fgImgPlace1" presStyleIdx="0" presStyleCnt="4" custScaleX="102251" custScaleY="85155" custLinFactX="-11537" custLinFactY="26014" custLinFactNeighborX="-100000" custLinFactNeighborY="10000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989387B-B73E-4340-A3DA-6CC958DF997E}" type="pres">
      <dgm:prSet presAssocID="{35CA913D-9E69-46F6-A6AD-94AFDE9A213B}" presName="txShp" presStyleLbl="node1" presStyleIdx="0" presStyleCnt="4" custScaleX="116744" custLinFactY="31120" custLinFactNeighborX="3743" custLinFactNeighborY="100000">
        <dgm:presLayoutVars>
          <dgm:bulletEnabled val="1"/>
        </dgm:presLayoutVars>
      </dgm:prSet>
      <dgm:spPr/>
    </dgm:pt>
    <dgm:pt modelId="{BCACBB46-C15C-4BC2-8FFD-C71732A02830}" type="pres">
      <dgm:prSet presAssocID="{B57E27AB-514D-4BFE-9666-7CB4E13AC705}" presName="spacing" presStyleCnt="0"/>
      <dgm:spPr/>
    </dgm:pt>
    <dgm:pt modelId="{546346A0-BBB8-49ED-B830-CA1A16EBCA8F}" type="pres">
      <dgm:prSet presAssocID="{4C6F8BFF-601B-4A0B-92CA-EC27A14AFB11}" presName="composite" presStyleCnt="0"/>
      <dgm:spPr/>
    </dgm:pt>
    <dgm:pt modelId="{BEAD136D-FABA-4A6C-A503-6504DFA6A92D}" type="pres">
      <dgm:prSet presAssocID="{4C6F8BFF-601B-4A0B-92CA-EC27A14AFB11}" presName="imgShp" presStyleLbl="fgImgPlace1" presStyleIdx="1" presStyleCnt="4" custScaleX="99703" custScaleY="76508" custLinFactX="-7974" custLinFactY="-19500" custLinFactNeighborX="-100000" custLinFactNeighborY="-10000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7E8766-2F10-4041-84C0-E40BCDFE1CE8}" type="pres">
      <dgm:prSet presAssocID="{4C6F8BFF-601B-4A0B-92CA-EC27A14AFB11}" presName="txShp" presStyleLbl="node1" presStyleIdx="1" presStyleCnt="4" custScaleX="114567" custLinFactY="-20136" custLinFactNeighborX="4855" custLinFactNeighborY="-100000">
        <dgm:presLayoutVars>
          <dgm:bulletEnabled val="1"/>
        </dgm:presLayoutVars>
      </dgm:prSet>
      <dgm:spPr/>
    </dgm:pt>
    <dgm:pt modelId="{B1008260-9F40-443E-9E12-789999DDF1A0}" type="pres">
      <dgm:prSet presAssocID="{EAA3447F-C6C2-469F-B280-2E7F2B8E4A44}" presName="spacing" presStyleCnt="0"/>
      <dgm:spPr/>
    </dgm:pt>
    <dgm:pt modelId="{DF94FBC2-DE8E-43D8-9BE5-A451BB61D844}" type="pres">
      <dgm:prSet presAssocID="{C58192B2-415C-445D-B0C0-DDDB154281D1}" presName="composite" presStyleCnt="0"/>
      <dgm:spPr/>
    </dgm:pt>
    <dgm:pt modelId="{04636329-382F-4C50-8488-FB994DFC8CC6}" type="pres">
      <dgm:prSet presAssocID="{C58192B2-415C-445D-B0C0-DDDB154281D1}" presName="imgShp" presStyleLbl="fgImgPlace1" presStyleIdx="2" presStyleCnt="4" custScaleX="133306" custLinFactNeighborX="-99309" custLinFactNeighborY="-603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218D947-20D7-4A6C-85B3-052F48C8388D}" type="pres">
      <dgm:prSet presAssocID="{C58192B2-415C-445D-B0C0-DDDB154281D1}" presName="txShp" presStyleLbl="node1" presStyleIdx="2" presStyleCnt="4" custScaleX="115710" custLinFactNeighborX="4072" custLinFactNeighborY="-80">
        <dgm:presLayoutVars>
          <dgm:bulletEnabled val="1"/>
        </dgm:presLayoutVars>
      </dgm:prSet>
      <dgm:spPr/>
    </dgm:pt>
    <dgm:pt modelId="{6B043725-EA86-44DF-ABD2-258DFF696D0E}" type="pres">
      <dgm:prSet presAssocID="{50EACEFC-7113-49A4-883C-1C42D79AE62A}" presName="spacing" presStyleCnt="0"/>
      <dgm:spPr/>
    </dgm:pt>
    <dgm:pt modelId="{1C52D537-2D5D-4D41-8135-FC0E1D2AA0E7}" type="pres">
      <dgm:prSet presAssocID="{898D3AC5-D9EE-40CF-AA42-3013F76CEEBC}" presName="composite" presStyleCnt="0"/>
      <dgm:spPr/>
    </dgm:pt>
    <dgm:pt modelId="{25479B1A-28CD-4AC8-9E18-9EE14031D971}" type="pres">
      <dgm:prSet presAssocID="{898D3AC5-D9EE-40CF-AA42-3013F76CEEBC}" presName="imgShp" presStyleLbl="fgImgPlace1" presStyleIdx="3" presStyleCnt="4" custScaleX="97105" custScaleY="108051" custLinFactX="-11107" custLinFactNeighborX="-100000" custLinFactNeighborY="-69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8C017E4-2530-4703-8EBF-1451BB7DE902}" type="pres">
      <dgm:prSet presAssocID="{898D3AC5-D9EE-40CF-AA42-3013F76CEEBC}" presName="txShp" presStyleLbl="node1" presStyleIdx="3" presStyleCnt="4" custScaleX="114068" custLinFactNeighborX="5907" custLinFactNeighborY="-12897">
        <dgm:presLayoutVars>
          <dgm:bulletEnabled val="1"/>
        </dgm:presLayoutVars>
      </dgm:prSet>
      <dgm:spPr/>
    </dgm:pt>
  </dgm:ptLst>
  <dgm:cxnLst>
    <dgm:cxn modelId="{5707420E-3EF2-4022-9BA4-670211AC68D0}" srcId="{53845860-B8F0-46C6-93AC-379C38D51F36}" destId="{C58192B2-415C-445D-B0C0-DDDB154281D1}" srcOrd="2" destOrd="0" parTransId="{95F119F3-04EE-4A9D-A879-53484370DDEA}" sibTransId="{50EACEFC-7113-49A4-883C-1C42D79AE62A}"/>
    <dgm:cxn modelId="{A927440E-A9D3-44BE-BD37-38AC006955CD}" srcId="{53845860-B8F0-46C6-93AC-379C38D51F36}" destId="{35CA913D-9E69-46F6-A6AD-94AFDE9A213B}" srcOrd="0" destOrd="0" parTransId="{644ECAB2-A3E2-4E13-AB4C-ECEE3EAC94C2}" sibTransId="{B57E27AB-514D-4BFE-9666-7CB4E13AC705}"/>
    <dgm:cxn modelId="{86C8661B-E636-47B9-B7B6-69C2740936E9}" type="presOf" srcId="{53845860-B8F0-46C6-93AC-379C38D51F36}" destId="{3E4DE90B-7869-433B-9764-E3DB03528E6A}" srcOrd="0" destOrd="0" presId="urn:microsoft.com/office/officeart/2005/8/layout/vList3#1"/>
    <dgm:cxn modelId="{289F7132-0CC5-4E38-AC6A-1E120420AC10}" type="presOf" srcId="{4C6F8BFF-601B-4A0B-92CA-EC27A14AFB11}" destId="{E17E8766-2F10-4041-84C0-E40BCDFE1CE8}" srcOrd="0" destOrd="0" presId="urn:microsoft.com/office/officeart/2005/8/layout/vList3#1"/>
    <dgm:cxn modelId="{D2043A3A-CBE0-4AC4-92E1-393C7C020DB6}" srcId="{53845860-B8F0-46C6-93AC-379C38D51F36}" destId="{898D3AC5-D9EE-40CF-AA42-3013F76CEEBC}" srcOrd="3" destOrd="0" parTransId="{1A7E796C-B80F-4A51-904D-41A37B834714}" sibTransId="{8AFDC31E-62F3-4B37-9C98-9950D17CDEEF}"/>
    <dgm:cxn modelId="{C0D4F13A-7FC2-4A82-B800-D402187EE4B4}" type="presOf" srcId="{898D3AC5-D9EE-40CF-AA42-3013F76CEEBC}" destId="{F8C017E4-2530-4703-8EBF-1451BB7DE902}" srcOrd="0" destOrd="0" presId="urn:microsoft.com/office/officeart/2005/8/layout/vList3#1"/>
    <dgm:cxn modelId="{90687169-900C-41F0-9709-50D9791A6008}" type="presOf" srcId="{35CA913D-9E69-46F6-A6AD-94AFDE9A213B}" destId="{9989387B-B73E-4340-A3DA-6CC958DF997E}" srcOrd="0" destOrd="0" presId="urn:microsoft.com/office/officeart/2005/8/layout/vList3#1"/>
    <dgm:cxn modelId="{4ED83EBD-6D60-44ED-A8B2-A561E7282466}" srcId="{53845860-B8F0-46C6-93AC-379C38D51F36}" destId="{4C6F8BFF-601B-4A0B-92CA-EC27A14AFB11}" srcOrd="1" destOrd="0" parTransId="{F238D7B9-FC95-4C7D-B715-5E0EF9E3F783}" sibTransId="{EAA3447F-C6C2-469F-B280-2E7F2B8E4A44}"/>
    <dgm:cxn modelId="{4417DBDB-7157-40AA-9495-4FEC482025C4}" type="presOf" srcId="{C58192B2-415C-445D-B0C0-DDDB154281D1}" destId="{A218D947-20D7-4A6C-85B3-052F48C8388D}" srcOrd="0" destOrd="0" presId="urn:microsoft.com/office/officeart/2005/8/layout/vList3#1"/>
    <dgm:cxn modelId="{616E1669-9A5A-4DBF-83C2-41EC91D92BB6}" type="presParOf" srcId="{3E4DE90B-7869-433B-9764-E3DB03528E6A}" destId="{90258A4D-123F-4F70-8FFF-A358DEB545E7}" srcOrd="0" destOrd="0" presId="urn:microsoft.com/office/officeart/2005/8/layout/vList3#1"/>
    <dgm:cxn modelId="{1D83B9EA-400F-4F88-BC57-722C2C093B65}" type="presParOf" srcId="{90258A4D-123F-4F70-8FFF-A358DEB545E7}" destId="{2E9DA17B-8BD0-42B2-A3F8-26636166C2FE}" srcOrd="0" destOrd="0" presId="urn:microsoft.com/office/officeart/2005/8/layout/vList3#1"/>
    <dgm:cxn modelId="{41F52AB4-85B5-49AA-AD7C-12DCEADC1CB7}" type="presParOf" srcId="{90258A4D-123F-4F70-8FFF-A358DEB545E7}" destId="{9989387B-B73E-4340-A3DA-6CC958DF997E}" srcOrd="1" destOrd="0" presId="urn:microsoft.com/office/officeart/2005/8/layout/vList3#1"/>
    <dgm:cxn modelId="{75E191B6-C414-4967-8AF7-3EE87C748109}" type="presParOf" srcId="{3E4DE90B-7869-433B-9764-E3DB03528E6A}" destId="{BCACBB46-C15C-4BC2-8FFD-C71732A02830}" srcOrd="1" destOrd="0" presId="urn:microsoft.com/office/officeart/2005/8/layout/vList3#1"/>
    <dgm:cxn modelId="{3D749C8F-2764-4A88-9479-C589BCF8DC70}" type="presParOf" srcId="{3E4DE90B-7869-433B-9764-E3DB03528E6A}" destId="{546346A0-BBB8-49ED-B830-CA1A16EBCA8F}" srcOrd="2" destOrd="0" presId="urn:microsoft.com/office/officeart/2005/8/layout/vList3#1"/>
    <dgm:cxn modelId="{61763015-684C-4120-815F-271B0D7E383B}" type="presParOf" srcId="{546346A0-BBB8-49ED-B830-CA1A16EBCA8F}" destId="{BEAD136D-FABA-4A6C-A503-6504DFA6A92D}" srcOrd="0" destOrd="0" presId="urn:microsoft.com/office/officeart/2005/8/layout/vList3#1"/>
    <dgm:cxn modelId="{0DEC185D-9CA7-4745-ACB3-BCBB510B9F56}" type="presParOf" srcId="{546346A0-BBB8-49ED-B830-CA1A16EBCA8F}" destId="{E17E8766-2F10-4041-84C0-E40BCDFE1CE8}" srcOrd="1" destOrd="0" presId="urn:microsoft.com/office/officeart/2005/8/layout/vList3#1"/>
    <dgm:cxn modelId="{64D3637B-5D77-4455-BEA1-F010C7650845}" type="presParOf" srcId="{3E4DE90B-7869-433B-9764-E3DB03528E6A}" destId="{B1008260-9F40-443E-9E12-789999DDF1A0}" srcOrd="3" destOrd="0" presId="urn:microsoft.com/office/officeart/2005/8/layout/vList3#1"/>
    <dgm:cxn modelId="{CDFBCEC9-5FEC-4BA4-8138-AC452A4D3D17}" type="presParOf" srcId="{3E4DE90B-7869-433B-9764-E3DB03528E6A}" destId="{DF94FBC2-DE8E-43D8-9BE5-A451BB61D844}" srcOrd="4" destOrd="0" presId="urn:microsoft.com/office/officeart/2005/8/layout/vList3#1"/>
    <dgm:cxn modelId="{A88FA2BC-184C-4A06-BCCE-D5E8289F8589}" type="presParOf" srcId="{DF94FBC2-DE8E-43D8-9BE5-A451BB61D844}" destId="{04636329-382F-4C50-8488-FB994DFC8CC6}" srcOrd="0" destOrd="0" presId="urn:microsoft.com/office/officeart/2005/8/layout/vList3#1"/>
    <dgm:cxn modelId="{460AFCE1-A48E-4A51-936E-64059D7473D5}" type="presParOf" srcId="{DF94FBC2-DE8E-43D8-9BE5-A451BB61D844}" destId="{A218D947-20D7-4A6C-85B3-052F48C8388D}" srcOrd="1" destOrd="0" presId="urn:microsoft.com/office/officeart/2005/8/layout/vList3#1"/>
    <dgm:cxn modelId="{D01F5BF9-32D1-42EC-9DA9-B14953202D60}" type="presParOf" srcId="{3E4DE90B-7869-433B-9764-E3DB03528E6A}" destId="{6B043725-EA86-44DF-ABD2-258DFF696D0E}" srcOrd="5" destOrd="0" presId="urn:microsoft.com/office/officeart/2005/8/layout/vList3#1"/>
    <dgm:cxn modelId="{59814B62-00B9-43FA-99D3-D35A218A65E6}" type="presParOf" srcId="{3E4DE90B-7869-433B-9764-E3DB03528E6A}" destId="{1C52D537-2D5D-4D41-8135-FC0E1D2AA0E7}" srcOrd="6" destOrd="0" presId="urn:microsoft.com/office/officeart/2005/8/layout/vList3#1"/>
    <dgm:cxn modelId="{77505E0B-17B9-4FE8-AE05-06825BC29392}" type="presParOf" srcId="{1C52D537-2D5D-4D41-8135-FC0E1D2AA0E7}" destId="{25479B1A-28CD-4AC8-9E18-9EE14031D971}" srcOrd="0" destOrd="0" presId="urn:microsoft.com/office/officeart/2005/8/layout/vList3#1"/>
    <dgm:cxn modelId="{7A6C48D9-5438-4E92-9D29-5E9F74FD85CB}" type="presParOf" srcId="{1C52D537-2D5D-4D41-8135-FC0E1D2AA0E7}" destId="{F8C017E4-2530-4703-8EBF-1451BB7DE902}" srcOrd="1" destOrd="0" presId="urn:microsoft.com/office/officeart/2005/8/layout/vList3#1"/>
  </dgm:cxnLst>
  <dgm:bg/>
  <dgm:whole>
    <a:ln w="38100"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9387B-B73E-4340-A3DA-6CC958DF997E}">
      <dsp:nvSpPr>
        <dsp:cNvPr id="0" name=""/>
        <dsp:cNvSpPr/>
      </dsp:nvSpPr>
      <dsp:spPr>
        <a:xfrm rot="10800000">
          <a:off x="1650799" y="74400"/>
          <a:ext cx="7704438" cy="143986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94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AICTE has sanctioned Rs. 13.26 lakhs under research proposal scheme for project titled “Multipurpose Compact Solar Fruit Dryer”</a:t>
          </a:r>
        </a:p>
      </dsp:txBody>
      <dsp:txXfrm rot="10800000">
        <a:off x="2010766" y="74400"/>
        <a:ext cx="7344471" cy="1439869"/>
      </dsp:txXfrm>
    </dsp:sp>
    <dsp:sp modelId="{2E9DA17B-8BD0-42B2-A3F8-26636166C2FE}">
      <dsp:nvSpPr>
        <dsp:cNvPr id="0" name=""/>
        <dsp:cNvSpPr/>
      </dsp:nvSpPr>
      <dsp:spPr>
        <a:xfrm>
          <a:off x="325823" y="132492"/>
          <a:ext cx="1472281" cy="122612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E8766-2F10-4041-84C0-E40BCDFE1CE8}">
      <dsp:nvSpPr>
        <dsp:cNvPr id="0" name=""/>
        <dsp:cNvSpPr/>
      </dsp:nvSpPr>
      <dsp:spPr>
        <a:xfrm rot="10800000">
          <a:off x="1827715" y="1805624"/>
          <a:ext cx="7560769" cy="143986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94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KSCST</a:t>
          </a:r>
          <a:r>
            <a:rPr lang="en-US" sz="1800" b="1" kern="1200" baseline="0">
              <a:solidFill>
                <a:schemeClr val="tx1"/>
              </a:solidFill>
            </a:rPr>
            <a:t> has granted Rs.4 lakhs towards research projects from past 4 years </a:t>
          </a:r>
          <a:endParaRPr lang="en-US" sz="1800" b="1" kern="1200">
            <a:solidFill>
              <a:schemeClr val="tx1"/>
            </a:solidFill>
          </a:endParaRPr>
        </a:p>
      </dsp:txBody>
      <dsp:txXfrm rot="10800000">
        <a:off x="2187682" y="1805624"/>
        <a:ext cx="7200802" cy="1439869"/>
      </dsp:txXfrm>
    </dsp:sp>
    <dsp:sp modelId="{BEAD136D-FABA-4A6C-A503-6504DFA6A92D}">
      <dsp:nvSpPr>
        <dsp:cNvPr id="0" name=""/>
        <dsp:cNvSpPr/>
      </dsp:nvSpPr>
      <dsp:spPr>
        <a:xfrm>
          <a:off x="238818" y="1962671"/>
          <a:ext cx="1435593" cy="110161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8D947-20D7-4A6C-85B3-052F48C8388D}">
      <dsp:nvSpPr>
        <dsp:cNvPr id="0" name=""/>
        <dsp:cNvSpPr/>
      </dsp:nvSpPr>
      <dsp:spPr>
        <a:xfrm rot="10800000">
          <a:off x="1528295" y="3739394"/>
          <a:ext cx="7863484" cy="143986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94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TCA, CSPD- Serbia, UNISEC India , ITCA,  TSC Pvt Ltd  has sanctioned Rs.29.5 lakhs towards “Design And Development Of Unitysat, Cubesat, single card satellite bus”  from past 3 years </a:t>
          </a:r>
        </a:p>
      </dsp:txBody>
      <dsp:txXfrm rot="10800000">
        <a:off x="1888262" y="3739394"/>
        <a:ext cx="7503517" cy="1439869"/>
      </dsp:txXfrm>
    </dsp:sp>
    <dsp:sp modelId="{04636329-382F-4C50-8488-FB994DFC8CC6}">
      <dsp:nvSpPr>
        <dsp:cNvPr id="0" name=""/>
        <dsp:cNvSpPr/>
      </dsp:nvSpPr>
      <dsp:spPr>
        <a:xfrm>
          <a:off x="203769" y="3632513"/>
          <a:ext cx="1439869" cy="143986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9387B-B73E-4340-A3DA-6CC958DF997E}">
      <dsp:nvSpPr>
        <dsp:cNvPr id="0" name=""/>
        <dsp:cNvSpPr/>
      </dsp:nvSpPr>
      <dsp:spPr>
        <a:xfrm rot="10800000">
          <a:off x="1427245" y="1394592"/>
          <a:ext cx="8104603" cy="106042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6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Pulse sports Pvt. Ltd has sponsored Rs.3.6 lakhs towards Productivity studies and Enhancement</a:t>
          </a:r>
        </a:p>
      </dsp:txBody>
      <dsp:txXfrm rot="10800000">
        <a:off x="1692352" y="1394592"/>
        <a:ext cx="7839496" cy="1060429"/>
      </dsp:txXfrm>
    </dsp:sp>
    <dsp:sp modelId="{2E9DA17B-8BD0-42B2-A3F8-26636166C2FE}">
      <dsp:nvSpPr>
        <dsp:cNvPr id="0" name=""/>
        <dsp:cNvSpPr/>
      </dsp:nvSpPr>
      <dsp:spPr>
        <a:xfrm>
          <a:off x="23677" y="1419157"/>
          <a:ext cx="1084300" cy="9030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E8766-2F10-4041-84C0-E40BCDFE1CE8}">
      <dsp:nvSpPr>
        <dsp:cNvPr id="0" name=""/>
        <dsp:cNvSpPr/>
      </dsp:nvSpPr>
      <dsp:spPr>
        <a:xfrm rot="10800000">
          <a:off x="1591510" y="107175"/>
          <a:ext cx="7953471" cy="106042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6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ICON, Kolkata has sponsored Rs.10,000  towards HVAC design</a:t>
          </a:r>
        </a:p>
      </dsp:txBody>
      <dsp:txXfrm rot="10800000">
        <a:off x="1856617" y="107175"/>
        <a:ext cx="7688364" cy="1060429"/>
      </dsp:txXfrm>
    </dsp:sp>
    <dsp:sp modelId="{BEAD136D-FABA-4A6C-A503-6504DFA6A92D}">
      <dsp:nvSpPr>
        <dsp:cNvPr id="0" name=""/>
        <dsp:cNvSpPr/>
      </dsp:nvSpPr>
      <dsp:spPr>
        <a:xfrm>
          <a:off x="86473" y="238477"/>
          <a:ext cx="1057280" cy="81131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8D947-20D7-4A6C-85B3-052F48C8388D}">
      <dsp:nvSpPr>
        <dsp:cNvPr id="0" name=""/>
        <dsp:cNvSpPr/>
      </dsp:nvSpPr>
      <dsp:spPr>
        <a:xfrm rot="10800000">
          <a:off x="1566725" y="2757261"/>
          <a:ext cx="8032820" cy="106042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6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Infant Travels has sponsored Rs.1 lakh towards Integrated maintenance model for a duration of 1 year</a:t>
          </a:r>
        </a:p>
      </dsp:txBody>
      <dsp:txXfrm rot="10800000">
        <a:off x="1831832" y="2757261"/>
        <a:ext cx="7767713" cy="1060429"/>
      </dsp:txXfrm>
    </dsp:sp>
    <dsp:sp modelId="{04636329-382F-4C50-8488-FB994DFC8CC6}">
      <dsp:nvSpPr>
        <dsp:cNvPr id="0" name=""/>
        <dsp:cNvSpPr/>
      </dsp:nvSpPr>
      <dsp:spPr>
        <a:xfrm>
          <a:off x="69437" y="2694133"/>
          <a:ext cx="1413616" cy="106042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017E4-2530-4703-8EBF-1451BB7DE902}">
      <dsp:nvSpPr>
        <dsp:cNvPr id="0" name=""/>
        <dsp:cNvSpPr/>
      </dsp:nvSpPr>
      <dsp:spPr>
        <a:xfrm rot="10800000">
          <a:off x="1683636" y="4041009"/>
          <a:ext cx="7918829" cy="1060429"/>
        </a:xfrm>
        <a:prstGeom prst="homePlate">
          <a:avLst/>
        </a:prstGeom>
        <a:solidFill>
          <a:srgbClr val="B0DD7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6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Globe Express Travels has sponsored Rs.50,000 towards Customer survey and analysis</a:t>
          </a:r>
        </a:p>
      </dsp:txBody>
      <dsp:txXfrm rot="10800000">
        <a:off x="1948743" y="4041009"/>
        <a:ext cx="7653722" cy="1060429"/>
      </dsp:txXfrm>
    </dsp:sp>
    <dsp:sp modelId="{25479B1A-28CD-4AC8-9E18-9EE14031D971}">
      <dsp:nvSpPr>
        <dsp:cNvPr id="0" name=""/>
        <dsp:cNvSpPr/>
      </dsp:nvSpPr>
      <dsp:spPr>
        <a:xfrm>
          <a:off x="68797" y="4127726"/>
          <a:ext cx="1029730" cy="114580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75C8-3DF5-4191-92EC-B1F307605D78}" type="datetimeFigureOut">
              <a:rPr lang="en-IN" smtClean="0"/>
              <a:pPr/>
              <a:t>22-01-2026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01D09-942C-43FB-93C8-CB6AD36D23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55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06BD7-729E-4769-B701-240397DE33C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C7410-AC6F-4C49-83F0-97104A3EB1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1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C7410-AC6F-4C49-83F0-97104A3EB1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3"/>
            <a:ext cx="10972800" cy="9934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err="1"/>
              <a:t>manikantan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levelThird</a:t>
            </a:r>
            <a:r>
              <a:rPr lang="en-US"/>
              <a:t>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68285"/>
            <a:ext cx="2844800" cy="289715"/>
          </a:xfrm>
        </p:spPr>
        <p:txBody>
          <a:bodyPr/>
          <a:lstStyle>
            <a:lvl1pPr>
              <a:defRPr sz="1800" b="0" baseline="0">
                <a:solidFill>
                  <a:schemeClr val="bg1"/>
                </a:solidFill>
              </a:defRPr>
            </a:lvl1pPr>
          </a:lstStyle>
          <a:p>
            <a:fld id="{FEE89D1C-5D51-4472-A8CC-5D64BBB720E7}" type="datetime1">
              <a:rPr lang="en-US" smtClean="0"/>
              <a:pPr/>
              <a:t>1/22/2026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32" y="6568286"/>
            <a:ext cx="3860800" cy="289713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Dept. of EEE, 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68285"/>
            <a:ext cx="2844800" cy="28971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fld id="{B7F61B76-D23D-4E29-A08D-9FCA6AA0DF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13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11" Type="http://schemas.openxmlformats.org/officeDocument/2006/relationships/image" Target="../media/image2.png"/><Relationship Id="rId5" Type="http://schemas.openxmlformats.org/officeDocument/2006/relationships/image" Target="../media/image115.png"/><Relationship Id="rId10" Type="http://schemas.openxmlformats.org/officeDocument/2006/relationships/image" Target="../media/image120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19199" y="1981200"/>
            <a:ext cx="9753600" cy="3677930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500" b="1">
                <a:latin typeface="Times New Roman" pitchFamily="18" charset="0"/>
                <a:cs typeface="Times New Roman" pitchFamily="18" charset="0"/>
              </a:rPr>
              <a:t>Department </a:t>
            </a:r>
          </a:p>
          <a:p>
            <a:pPr algn="ctr"/>
            <a:r>
              <a:rPr lang="en-US" sz="3500" b="1">
                <a:latin typeface="Times New Roman" pitchFamily="18" charset="0"/>
                <a:cs typeface="Times New Roman" pitchFamily="18" charset="0"/>
              </a:rPr>
              <a:t>of </a:t>
            </a:r>
          </a:p>
          <a:p>
            <a:pPr algn="ctr"/>
            <a:r>
              <a:rPr lang="en-US" sz="3500" b="1">
                <a:latin typeface="Times New Roman" pitchFamily="18" charset="0"/>
                <a:cs typeface="Times New Roman" pitchFamily="18" charset="0"/>
              </a:rPr>
              <a:t>Mechanical Engineering</a:t>
            </a:r>
          </a:p>
          <a:p>
            <a:pPr algn="ctr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Estd.2003</a:t>
            </a:r>
          </a:p>
          <a:p>
            <a:pPr algn="ctr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>
                <a:latin typeface="Times New Roman" pitchFamily="18" charset="0"/>
                <a:cs typeface="Times New Roman" pitchFamily="18" charset="0"/>
              </a:rPr>
              <a:t>Accredited by NBA and NAAC with ‘A’ Grade</a:t>
            </a:r>
          </a:p>
          <a:p>
            <a:pPr algn="ctr"/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 descr="A logo with numbers and stars&#10;&#10;AI-generated content may be incorrect.">
            <a:extLst>
              <a:ext uri="{FF2B5EF4-FFF2-40B4-BE49-F238E27FC236}">
                <a16:creationId xmlns:a16="http://schemas.microsoft.com/office/drawing/2014/main" id="{C0A1AAFA-4F45-7CD3-7AF7-D0F0B38D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02" y="308754"/>
            <a:ext cx="8176761" cy="1654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600200" y="182889"/>
            <a:ext cx="9753600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INDUSTRY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4.O CENTRE OF EXCELLENCE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2927" y="5589240"/>
            <a:ext cx="9275451" cy="101566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sz="2000" err="1">
                <a:latin typeface="Times New Roman" pitchFamily="18" charset="0"/>
                <a:cs typeface="Times New Roman" pitchFamily="18" charset="0"/>
              </a:rPr>
              <a:t>Capgemini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 Engineering, a global leader in providing premium engineering solutions, has launched Industry 4.O Centre of Excellence at New Horizon College of Engineering (NHCE), Bengaluru.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3" y="698759"/>
            <a:ext cx="4576270" cy="46744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07" y="698759"/>
            <a:ext cx="4267200" cy="46744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C:\Users\User\Desktop\download.png">
            <a:extLst>
              <a:ext uri="{FF2B5EF4-FFF2-40B4-BE49-F238E27FC236}">
                <a16:creationId xmlns:a16="http://schemas.microsoft.com/office/drawing/2014/main" id="{B6886DB4-ADCB-1AF5-4C73-8C863ACC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467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 descr="Image result for plm lab + Capgemini + New horizon college of engineer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5178" y="4336978"/>
            <a:ext cx="3948022" cy="22804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33400" y="152767"/>
            <a:ext cx="10606442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Centre</a:t>
            </a:r>
            <a:r>
              <a:rPr lang="en-US" sz="2400" b="1"/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Excellence for Digital engineering and manufacturing services </a:t>
            </a:r>
          </a:p>
          <a:p>
            <a:pPr algn="ctr">
              <a:spcBef>
                <a:spcPct val="0"/>
              </a:spcBef>
              <a:defRPr/>
            </a:pPr>
            <a:endParaRPr lang="en-US" sz="2400" b="1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4038" name="Picture 6" descr="Image result for plm lab + Capgemini + New horizon college of enginee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5818" y="4336980"/>
            <a:ext cx="4125234" cy="22804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18" y="940904"/>
            <a:ext cx="8367381" cy="32243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A2D6075D-268B-975E-7BBA-E0F94615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0B9F2-D1AB-4FE7-99D0-EB1A27B6163F}"/>
              </a:ext>
            </a:extLst>
          </p:cNvPr>
          <p:cNvSpPr txBox="1"/>
          <p:nvPr/>
        </p:nvSpPr>
        <p:spPr>
          <a:xfrm>
            <a:off x="228600" y="185530"/>
            <a:ext cx="11277600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Centre</a:t>
            </a:r>
            <a:r>
              <a:rPr lang="en-US" sz="2400" b="1"/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Excellence for Non-Conventional Energy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1D07A-479E-48EB-BBA0-A369BD2B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72" y="805346"/>
            <a:ext cx="5372483" cy="2835778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4B931-9790-4DA0-8858-7170BD5C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50871"/>
            <a:ext cx="8966826" cy="2314434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6E086-A748-47F0-8860-DFFF229FFBE8}"/>
              </a:ext>
            </a:extLst>
          </p:cNvPr>
          <p:cNvSpPr txBox="1"/>
          <p:nvPr/>
        </p:nvSpPr>
        <p:spPr>
          <a:xfrm>
            <a:off x="1676400" y="6363746"/>
            <a:ext cx="8966826" cy="381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Inauguration of Centre of Excellence for Non-Conventional Energy Resource</a:t>
            </a:r>
          </a:p>
        </p:txBody>
      </p:sp>
      <p:pic>
        <p:nvPicPr>
          <p:cNvPr id="6" name="Picture 4" descr="C:\Users\User\Desktop\download.png">
            <a:extLst>
              <a:ext uri="{FF2B5EF4-FFF2-40B4-BE49-F238E27FC236}">
                <a16:creationId xmlns:a16="http://schemas.microsoft.com/office/drawing/2014/main" id="{927C136E-474C-BC7C-2678-6C24B1E9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13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041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17" y="640659"/>
            <a:ext cx="4043357" cy="245516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 descr="DSC_041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99" y="3717033"/>
            <a:ext cx="3942730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 descr="DSC_042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99" y="3717033"/>
            <a:ext cx="3720229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1981200" y="2042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DEPARTMENT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50195" y="3212976"/>
            <a:ext cx="1905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Georgia" pitchFamily="18" charset="0"/>
              </a:rPr>
              <a:t>Machine Shop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9616" y="6119336"/>
            <a:ext cx="17526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Georgia" pitchFamily="18" charset="0"/>
              </a:rPr>
              <a:t>Foundry Lab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5828" y="6119336"/>
            <a:ext cx="276512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Georgia" pitchFamily="18" charset="0"/>
              </a:rPr>
              <a:t>Material Testing Lab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129E0950-F3E9-B244-422D-F1A3D1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99" y="665923"/>
            <a:ext cx="3942730" cy="242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49403" y="3185230"/>
            <a:ext cx="276512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Georgia" pitchFamily="18" charset="0"/>
              </a:rPr>
              <a:t>Fluid Mechanics Lab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\Desktop\vi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95400"/>
            <a:ext cx="3886200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981200" y="4953000"/>
            <a:ext cx="38862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CNC Milling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4419600" cy="3429000"/>
          </a:xfrm>
          <a:prstGeom prst="rect">
            <a:avLst/>
          </a:prstGeom>
          <a:solidFill>
            <a:schemeClr val="tx1"/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096000" y="4970026"/>
            <a:ext cx="44196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CNC Lathe Machine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981200" y="274639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LABORATORY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EQUIPMENTS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FB044FD0-B89E-5C46-A696-5598CDE4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3155" y="10171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GRANTS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665993"/>
            <a:ext cx="11506200" cy="4884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6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6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6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8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8682-B02D-624E-1CE2-0FDBC6DC7800}"/>
              </a:ext>
            </a:extLst>
          </p:cNvPr>
          <p:cNvSpPr txBox="1"/>
          <p:nvPr/>
        </p:nvSpPr>
        <p:spPr>
          <a:xfrm>
            <a:off x="533401" y="2708877"/>
            <a:ext cx="6498703" cy="3323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Received fund of Rupees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Thirty Lakhs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from Vision Group – for Science &amp; Technology Govt. of Karnataka for executing a project on Recycling of  cutting fluids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Received Fund of Rupees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Forty lakhs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from Vision Group – for Science &amp; Technology Govt. of Karnataka for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setting up the Centre of Excellence for Bio-Mechanical Engineering Sciences.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AD93E6-A265-4462-1A7B-47DA1CA0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124744"/>
            <a:ext cx="6778235" cy="13681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CBF41ADC-CB9A-EDDC-6251-3D4806AD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37491" y="11802"/>
            <a:ext cx="1048845" cy="990600"/>
          </a:xfrm>
          <a:prstGeom prst="rect">
            <a:avLst/>
          </a:prstGeom>
          <a:noFill/>
        </p:spPr>
      </p:pic>
      <p:pic>
        <p:nvPicPr>
          <p:cNvPr id="6146" name="Picture 2" descr="C:\Users\Administrator\Desktop\Pictur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67" y="2708878"/>
            <a:ext cx="3981737" cy="33239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GRANTS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368" y="2060848"/>
            <a:ext cx="11403632" cy="45243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Received grant of Rupees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Thirteen lakhs forty seven thousand and fifty nine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 from AICTE for conducting projects under Research Promotion scheme for the financial year 2017-18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Received grant of Rupees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Seven lakhs 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from AICTE  under Faculty Development program  (Advanced  Materials and  Application )for the financial year 2019-20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8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Received grant of Rupees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Three Lakhs Fifty Three Thousand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from AICTE for Short Term Training Program for the financial year 2020-2021.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1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Received grant of Rupees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Ninety Three Thousand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from AICTE online ATAL FDP for the financial year 2021-2022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Received grant of Rupees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One Lakh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from AICTE online ATAL FDP for the financial year 2024-2025</a:t>
            </a:r>
            <a:endParaRPr lang="en-US" sz="1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64704"/>
            <a:ext cx="5654843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B0CEB37A-2A45-FD3D-7AD2-74F4062C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0527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3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7408" y="1104824"/>
            <a:ext cx="5892028" cy="483209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200">
                <a:latin typeface="Times New Roman" pitchFamily="18" charset="0"/>
                <a:cs typeface="Times New Roman" pitchFamily="18" charset="0"/>
              </a:rPr>
              <a:t>The Department of Mechanical Engineering has successfully installed a </a:t>
            </a:r>
            <a:r>
              <a:rPr lang="en-IN" sz="2200" b="1">
                <a:latin typeface="Times New Roman" pitchFamily="18" charset="0"/>
                <a:cs typeface="Times New Roman" pitchFamily="18" charset="0"/>
              </a:rPr>
              <a:t>30 kW solar photovoltaic (PV) system</a:t>
            </a:r>
            <a:r>
              <a:rPr lang="en-IN" sz="2200">
                <a:latin typeface="Times New Roman" pitchFamily="18" charset="0"/>
                <a:cs typeface="Times New Roman" pitchFamily="18" charset="0"/>
              </a:rPr>
              <a:t> at the </a:t>
            </a:r>
            <a:r>
              <a:rPr lang="en-IN" sz="2200" b="1" err="1">
                <a:latin typeface="Times New Roman" pitchFamily="18" charset="0"/>
                <a:cs typeface="Times New Roman" pitchFamily="18" charset="0"/>
              </a:rPr>
              <a:t>Sardar</a:t>
            </a:r>
            <a:r>
              <a:rPr lang="en-IN" sz="2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b="1" err="1">
                <a:latin typeface="Times New Roman" pitchFamily="18" charset="0"/>
                <a:cs typeface="Times New Roman" pitchFamily="18" charset="0"/>
              </a:rPr>
              <a:t>Vallabhbhai</a:t>
            </a:r>
            <a:r>
              <a:rPr lang="en-IN" sz="2200" b="1">
                <a:latin typeface="Times New Roman" pitchFamily="18" charset="0"/>
                <a:cs typeface="Times New Roman" pitchFamily="18" charset="0"/>
              </a:rPr>
              <a:t> Patel Block</a:t>
            </a:r>
            <a:r>
              <a:rPr lang="en-IN" sz="220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Wingdings" pitchFamily="2" charset="2"/>
              <a:buChar char="Ø"/>
            </a:pPr>
            <a:endParaRPr lang="en-IN" sz="220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>
                <a:latin typeface="Times New Roman" pitchFamily="18" charset="0"/>
                <a:cs typeface="Times New Roman" pitchFamily="18" charset="0"/>
              </a:rPr>
              <a:t>This solar power system is now providing electricity to all the classrooms and laboratories within the block, making it a sustainable and eco-friendly energy solution.</a:t>
            </a:r>
          </a:p>
          <a:p>
            <a:pPr algn="just">
              <a:buFont typeface="Wingdings" pitchFamily="2" charset="2"/>
              <a:buChar char="Ø"/>
            </a:pPr>
            <a:endParaRPr lang="en-IN" sz="220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200">
                <a:latin typeface="Times New Roman" pitchFamily="18" charset="0"/>
                <a:cs typeface="Times New Roman" pitchFamily="18" charset="0"/>
              </a:rPr>
              <a:t>This initiative aligns with the department's commitment to advancing renewable energy technologies and promoting sustainable practices in the academic and research environment.</a:t>
            </a:r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5604" y="428604"/>
            <a:ext cx="661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SOLAR</a:t>
            </a:r>
            <a:r>
              <a:rPr lang="en-US" sz="2400" b="1"/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PV SYSTEM Project</a:t>
            </a:r>
          </a:p>
        </p:txBody>
      </p:sp>
      <p:pic>
        <p:nvPicPr>
          <p:cNvPr id="17" name="Picture 16" descr="C:\Users\Lenovo\Downloads\collage (4)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4694" y="1124743"/>
            <a:ext cx="4471906" cy="424847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07309" y="5567584"/>
            <a:ext cx="448929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</a:rPr>
              <a:t>30KW SOLAR POWER SYSTEM</a:t>
            </a:r>
          </a:p>
        </p:txBody>
      </p:sp>
      <p:pic>
        <p:nvPicPr>
          <p:cNvPr id="4" name="Picture 4" descr="C:\Users\User\Desktop\download.png">
            <a:extLst>
              <a:ext uri="{FF2B5EF4-FFF2-40B4-BE49-F238E27FC236}">
                <a16:creationId xmlns:a16="http://schemas.microsoft.com/office/drawing/2014/main" id="{4050C29F-A83E-DB94-2F7A-797BD1E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3155" y="15933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62152" y="1123447"/>
            <a:ext cx="9749198" cy="5493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The Department of Mechanical Engineering has established strong collaborations with leading industries to enhance Industry Institute interactions, providing students with valuable exposure to cutting-edge technologies and real-world applications.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>
                <a:latin typeface="Times New Roman" pitchFamily="18" charset="0"/>
                <a:cs typeface="Times New Roman" pitchFamily="18" charset="0"/>
              </a:rPr>
              <a:t>SAP Labs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: Mechanical Engineering students will engage in live projects and case studies, providing hands-on experience in solving real-world problems.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>
                <a:latin typeface="Times New Roman" pitchFamily="18" charset="0"/>
                <a:cs typeface="Times New Roman" pitchFamily="18" charset="0"/>
              </a:rPr>
              <a:t>Industry 4.0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: A </a:t>
            </a:r>
            <a:r>
              <a:rPr lang="en-IN" err="1">
                <a:latin typeface="Times New Roman" pitchFamily="18" charset="0"/>
                <a:cs typeface="Times New Roman" pitchFamily="18" charset="0"/>
              </a:rPr>
              <a:t>Center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 of Excellence (</a:t>
            </a:r>
            <a:r>
              <a:rPr lang="en-IN" err="1">
                <a:latin typeface="Times New Roman" pitchFamily="18" charset="0"/>
                <a:cs typeface="Times New Roman" pitchFamily="18" charset="0"/>
              </a:rPr>
              <a:t>CoE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) will be developed focusing on Industry 4.0 technologies. Students will gain experience working with the latest advancements in Industrial Internet of Things (</a:t>
            </a:r>
            <a:r>
              <a:rPr lang="en-IN" err="1">
                <a:latin typeface="Times New Roman" pitchFamily="18" charset="0"/>
                <a:cs typeface="Times New Roman" pitchFamily="18" charset="0"/>
              </a:rPr>
              <a:t>IIoT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) and Cloud Computing.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err="1">
                <a:latin typeface="Times New Roman" pitchFamily="18" charset="0"/>
                <a:cs typeface="Times New Roman" pitchFamily="18" charset="0"/>
              </a:rPr>
              <a:t>AutoLiv</a:t>
            </a:r>
            <a:r>
              <a:rPr lang="en-IN" b="1">
                <a:latin typeface="Times New Roman" pitchFamily="18" charset="0"/>
                <a:cs typeface="Times New Roman" pitchFamily="18" charset="0"/>
              </a:rPr>
              <a:t> India Pvt. Ltd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: This partnership will introduce students to the latest safety technologies used in Aerospace Engineering, enhancing their knowledge and expertise in this critical field.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err="1">
                <a:latin typeface="Times New Roman" pitchFamily="18" charset="0"/>
                <a:cs typeface="Times New Roman" pitchFamily="18" charset="0"/>
              </a:rPr>
              <a:t>Capgemini</a:t>
            </a:r>
            <a:r>
              <a:rPr lang="en-IN" b="1">
                <a:latin typeface="Times New Roman" pitchFamily="18" charset="0"/>
                <a:cs typeface="Times New Roman" pitchFamily="18" charset="0"/>
              </a:rPr>
              <a:t> DEMS Lab</a:t>
            </a:r>
            <a:r>
              <a:rPr lang="en-IN">
                <a:latin typeface="Times New Roman" pitchFamily="18" charset="0"/>
                <a:cs typeface="Times New Roman" pitchFamily="18" charset="0"/>
              </a:rPr>
              <a:t>: Aimed at making students industry-ready, this collaboration will offer insights into the latest technological trends and learning methods, with guidance from industry and academia experts in the field of Product Lifecycle Management (PLM).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01" y="1138856"/>
            <a:ext cx="1522247" cy="184762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734" y="4954352"/>
            <a:ext cx="1532914" cy="166290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F76EE3-7EE5-4B2A-9566-5E7385ABF5D2}"/>
              </a:ext>
            </a:extLst>
          </p:cNvPr>
          <p:cNvSpPr txBox="1"/>
          <p:nvPr/>
        </p:nvSpPr>
        <p:spPr>
          <a:xfrm>
            <a:off x="5424616" y="448461"/>
            <a:ext cx="134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MoU’s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1C69E9B-D94B-4ABE-AD13-C3C30C7F1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725" y="3140968"/>
            <a:ext cx="1504923" cy="16561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C:\Users\User\Desktop\download.png">
            <a:extLst>
              <a:ext uri="{FF2B5EF4-FFF2-40B4-BE49-F238E27FC236}">
                <a16:creationId xmlns:a16="http://schemas.microsoft.com/office/drawing/2014/main" id="{D9E21ACF-FBBC-85D3-7A4F-A9C7FAFC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8A0A4F-7119-4503-8B07-A02FE93FE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466023"/>
              </p:ext>
            </p:extLst>
          </p:nvPr>
        </p:nvGraphicFramePr>
        <p:xfrm>
          <a:off x="1055440" y="990146"/>
          <a:ext cx="9923955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0A684F-AF3A-477E-A17D-5B5CD2491D5A}"/>
              </a:ext>
            </a:extLst>
          </p:cNvPr>
          <p:cNvSpPr txBox="1"/>
          <p:nvPr/>
        </p:nvSpPr>
        <p:spPr>
          <a:xfrm>
            <a:off x="4805998" y="228600"/>
            <a:ext cx="403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FUNDED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PROJECTS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2AAE5650-1574-2139-2F99-AE2C96EE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116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/>
          </p:cNvSpPr>
          <p:nvPr/>
        </p:nvSpPr>
        <p:spPr>
          <a:xfrm>
            <a:off x="1066800" y="342643"/>
            <a:ext cx="9829800" cy="381515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spcBef>
                <a:spcPts val="95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WELCOME TO THE DEPARTMENT OF MECHANICAL ENGINEERING </a:t>
            </a:r>
            <a:r>
              <a:rPr lang="en-US" sz="2400" b="1" cap="all" spc="-315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2400" b="1" cap="all" spc="55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User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10073042" cy="52467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1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E22B32-B1AB-4B67-9F04-47ED48914393}"/>
              </a:ext>
            </a:extLst>
          </p:cNvPr>
          <p:cNvSpPr txBox="1"/>
          <p:nvPr/>
        </p:nvSpPr>
        <p:spPr>
          <a:xfrm>
            <a:off x="3965186" y="283998"/>
            <a:ext cx="4033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CONSULTANCY</a:t>
            </a:r>
            <a:r>
              <a:rPr lang="en-US" sz="2800" b="1">
                <a:solidFill>
                  <a:srgbClr val="002060"/>
                </a:solidFill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6DD5BD1-FECA-49E6-83E6-4267F9D5E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562382"/>
              </p:ext>
            </p:extLst>
          </p:nvPr>
        </p:nvGraphicFramePr>
        <p:xfrm>
          <a:off x="551384" y="1025613"/>
          <a:ext cx="10439400" cy="5285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501DF21E-7EDB-4EAA-A2A6-392E6255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25200" y="2628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158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4404" y="39914"/>
            <a:ext cx="7860196" cy="730518"/>
          </a:xfrm>
        </p:spPr>
        <p:txBody>
          <a:bodyPr>
            <a:normAutofit fontScale="90000"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Activities: </a:t>
            </a:r>
            <a:b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level Exhibition</a:t>
            </a:r>
            <a:endParaRPr lang="en-IN" sz="24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24" y="6526720"/>
            <a:ext cx="2895600" cy="331280"/>
          </a:xfrm>
        </p:spPr>
        <p:txBody>
          <a:bodyPr/>
          <a:lstStyle/>
          <a:p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8782" y="6540574"/>
            <a:ext cx="471462" cy="289716"/>
          </a:xfrm>
        </p:spPr>
        <p:txBody>
          <a:bodyPr>
            <a:normAutofit lnSpcReduction="10000"/>
          </a:bodyPr>
          <a:lstStyle/>
          <a:p>
            <a:pPr algn="ctr"/>
            <a:fld id="{B7F61B76-D23D-4E29-A08D-9FCA6AA0DF15}" type="slidenum">
              <a:rPr lang="en-IN" sz="1400"/>
              <a:pPr algn="ctr"/>
              <a:t>21</a:t>
            </a:fld>
            <a:endParaRPr lang="en-IN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B0439-65AA-34AA-A42F-738D450EFA5F}"/>
              </a:ext>
            </a:extLst>
          </p:cNvPr>
          <p:cNvSpPr txBox="1"/>
          <p:nvPr/>
        </p:nvSpPr>
        <p:spPr>
          <a:xfrm>
            <a:off x="1524000" y="765612"/>
            <a:ext cx="8831769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IMTEX Forming 2024: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Exhibited a model on </a:t>
            </a:r>
            <a:r>
              <a:rPr 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“Smart inventory management system using IOT”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the field of metal cutting.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Awarded: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outstanding research work and presentation, held in BIEC on 19-25 Jan 2023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EAECC-F6EB-2C44-D2E1-A4A21086A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5" y="2878736"/>
            <a:ext cx="2967500" cy="3476614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B9DA0F-A7CF-EE43-4282-D8B73A6ED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5" y="2852936"/>
            <a:ext cx="2570034" cy="3502414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C:\Users\User\Desktop\download.png">
            <a:extLst>
              <a:ext uri="{FF2B5EF4-FFF2-40B4-BE49-F238E27FC236}">
                <a16:creationId xmlns:a16="http://schemas.microsoft.com/office/drawing/2014/main" id="{A619AD40-B684-C975-583E-D7D0A8E3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7537" y="2878736"/>
            <a:ext cx="2860272" cy="3476614"/>
          </a:xfrm>
          <a:prstGeom prst="rect">
            <a:avLst/>
          </a:prstGeom>
          <a:ln w="38100"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1283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4404" y="27710"/>
            <a:ext cx="7643192" cy="730518"/>
          </a:xfrm>
        </p:spPr>
        <p:txBody>
          <a:bodyPr>
            <a:normAutofit fontScale="90000"/>
          </a:bodyPr>
          <a:lstStyle/>
          <a:p>
            <a:r>
              <a:rPr lang="en-US" sz="22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Activities: </a:t>
            </a:r>
            <a:br>
              <a:rPr lang="en-US" sz="22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Achievement National Level</a:t>
            </a:r>
            <a:endParaRPr lang="en-IN" sz="22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24" y="6526720"/>
            <a:ext cx="2895600" cy="331280"/>
          </a:xfrm>
        </p:spPr>
        <p:txBody>
          <a:bodyPr/>
          <a:lstStyle/>
          <a:p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8782" y="6540574"/>
            <a:ext cx="471462" cy="289716"/>
          </a:xfrm>
        </p:spPr>
        <p:txBody>
          <a:bodyPr>
            <a:normAutofit lnSpcReduction="10000"/>
          </a:bodyPr>
          <a:lstStyle/>
          <a:p>
            <a:pPr algn="ctr"/>
            <a:fld id="{B7F61B76-D23D-4E29-A08D-9FCA6AA0DF15}" type="slidenum">
              <a:rPr lang="en-IN" sz="1400"/>
              <a:pPr algn="ctr"/>
              <a:t>22</a:t>
            </a:fld>
            <a:endParaRPr lang="en-IN" sz="140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08495C7-769E-5185-18B4-9AC23D45E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37176"/>
              </p:ext>
            </p:extLst>
          </p:nvPr>
        </p:nvGraphicFramePr>
        <p:xfrm>
          <a:off x="2781091" y="1170542"/>
          <a:ext cx="6936432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505">
                  <a:extLst>
                    <a:ext uri="{9D8B030D-6E8A-4147-A177-3AD203B41FA5}">
                      <a16:colId xmlns:a16="http://schemas.microsoft.com/office/drawing/2014/main" val="2256227449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688025206"/>
                    </a:ext>
                  </a:extLst>
                </a:gridCol>
                <a:gridCol w="3749669">
                  <a:extLst>
                    <a:ext uri="{9D8B030D-6E8A-4147-A177-3AD203B41FA5}">
                      <a16:colId xmlns:a16="http://schemas.microsoft.com/office/drawing/2014/main" val="2965613026"/>
                    </a:ext>
                  </a:extLst>
                </a:gridCol>
              </a:tblGrid>
              <a:tr h="381724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Si.no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USN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Name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095651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1NH18ME017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Amitoj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Singh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03392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1NH18ME026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Bojamma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 A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520188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1NH18ME703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Abhishek Yadav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659374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1NH19ME051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Jemima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kyra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jonathan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23326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1NH19ME078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Neil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Dhiren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Saldanha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798942"/>
                  </a:ext>
                </a:extLst>
              </a:tr>
              <a:tr h="38172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1NH20ME107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Suraj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747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D9EBA7-4FB2-D532-B859-C53B467157A6}"/>
              </a:ext>
            </a:extLst>
          </p:cNvPr>
          <p:cNvSpPr txBox="1"/>
          <p:nvPr/>
        </p:nvSpPr>
        <p:spPr>
          <a:xfrm>
            <a:off x="2855640" y="770432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NPTEL: 18 Credits Completion: BE Honors </a:t>
            </a:r>
            <a:endParaRPr lang="en-IN" sz="2000" b="1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2A9A99-8C51-3236-38A1-99F54387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430" y="4155826"/>
            <a:ext cx="2154697" cy="219640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448C4-95BD-EDC7-BDFE-191D1673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02" y="4177524"/>
            <a:ext cx="2121269" cy="220266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3D708D-CBD8-DCB7-688B-6319C33C6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606" y="4155826"/>
            <a:ext cx="2337793" cy="2205074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4" descr="C:\Users\User\Desktop\download.png">
            <a:extLst>
              <a:ext uri="{FF2B5EF4-FFF2-40B4-BE49-F238E27FC236}">
                <a16:creationId xmlns:a16="http://schemas.microsoft.com/office/drawing/2014/main" id="{13D23BE2-1140-A967-C49F-CC61C8E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727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590" y="0"/>
            <a:ext cx="7643192" cy="730518"/>
          </a:xfrm>
        </p:spPr>
        <p:txBody>
          <a:bodyPr>
            <a:normAutofit fontScale="90000"/>
          </a:bodyPr>
          <a:lstStyle/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b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&amp; Development</a:t>
            </a:r>
            <a:endParaRPr lang="en-IN" sz="20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24" y="6526720"/>
            <a:ext cx="2895600" cy="331280"/>
          </a:xfrm>
        </p:spPr>
        <p:txBody>
          <a:bodyPr/>
          <a:lstStyle/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8782" y="6540574"/>
            <a:ext cx="471462" cy="289716"/>
          </a:xfrm>
        </p:spPr>
        <p:txBody>
          <a:bodyPr>
            <a:normAutofit lnSpcReduction="10000"/>
          </a:bodyPr>
          <a:lstStyle/>
          <a:p>
            <a:pPr algn="ctr"/>
            <a:fld id="{B7F61B76-D23D-4E29-A08D-9FCA6AA0DF15}" type="slidenum">
              <a:rPr lang="en-IN" sz="1400"/>
              <a:pPr algn="ctr"/>
              <a:t>23</a:t>
            </a:fld>
            <a:endParaRPr lang="en-IN" sz="140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9515B02-7CC3-0F90-C979-5BDBEB858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22694"/>
              </p:ext>
            </p:extLst>
          </p:nvPr>
        </p:nvGraphicFramePr>
        <p:xfrm>
          <a:off x="1066800" y="1007692"/>
          <a:ext cx="9982201" cy="242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582">
                  <a:extLst>
                    <a:ext uri="{9D8B030D-6E8A-4147-A177-3AD203B41FA5}">
                      <a16:colId xmlns:a16="http://schemas.microsoft.com/office/drawing/2014/main" val="2767971021"/>
                    </a:ext>
                  </a:extLst>
                </a:gridCol>
                <a:gridCol w="256863">
                  <a:extLst>
                    <a:ext uri="{9D8B030D-6E8A-4147-A177-3AD203B41FA5}">
                      <a16:colId xmlns:a16="http://schemas.microsoft.com/office/drawing/2014/main" val="2373236362"/>
                    </a:ext>
                  </a:extLst>
                </a:gridCol>
                <a:gridCol w="2996724">
                  <a:extLst>
                    <a:ext uri="{9D8B030D-6E8A-4147-A177-3AD203B41FA5}">
                      <a16:colId xmlns:a16="http://schemas.microsoft.com/office/drawing/2014/main" val="3223278653"/>
                    </a:ext>
                  </a:extLst>
                </a:gridCol>
                <a:gridCol w="256863">
                  <a:extLst>
                    <a:ext uri="{9D8B030D-6E8A-4147-A177-3AD203B41FA5}">
                      <a16:colId xmlns:a16="http://schemas.microsoft.com/office/drawing/2014/main" val="2676893488"/>
                    </a:ext>
                  </a:extLst>
                </a:gridCol>
                <a:gridCol w="2986169">
                  <a:extLst>
                    <a:ext uri="{9D8B030D-6E8A-4147-A177-3AD203B41FA5}">
                      <a16:colId xmlns:a16="http://schemas.microsoft.com/office/drawing/2014/main" val="4213978808"/>
                    </a:ext>
                  </a:extLst>
                </a:gridCol>
              </a:tblGrid>
              <a:tr h="2421308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the Department of Mechanical Engineering the total number of Scopus-indexed articles/conferences </a:t>
                      </a:r>
                      <a:r>
                        <a:rPr lang="en-US" sz="15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is 100+, Accepted 20, under review is 25,  submitted is 50+,             Citations 500+</a:t>
                      </a:r>
                      <a:endParaRPr lang="en-IN" sz="1500" b="1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endParaRPr lang="en-IN" sz="15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Patents 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shortlisted for the Kapila scheme (financial assistance for patent publications)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endParaRPr lang="en-IN" sz="15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Faculty </a:t>
                      </a:r>
                      <a:r>
                        <a:rPr lang="en-US" sz="15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reviewers in reputed Scopus-indexed Journals.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endParaRPr lang="en-IN" sz="15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Projects converted to startups: </a:t>
                      </a:r>
                    </a:p>
                    <a:p>
                      <a:pPr marL="285750" indent="-285750" algn="just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Students of the Mechanical Engineering Department, have registered the company </a:t>
                      </a:r>
                      <a:r>
                        <a:rPr lang="en-US" sz="15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Stealth Avionics under MSME scheme</a:t>
                      </a:r>
                    </a:p>
                    <a:p>
                      <a:pPr marL="285750" indent="-285750">
                        <a:lnSpc>
                          <a:spcPct val="114000"/>
                        </a:lnSpc>
                        <a:buFont typeface="Wingdings" panose="05000000000000000000" pitchFamily="2" charset="2"/>
                        <a:buChar char="Ø"/>
                      </a:pPr>
                      <a:endParaRPr lang="en-IN" sz="15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939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6F8BF8-D60B-2BEA-0453-E761E084B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3429001"/>
            <a:ext cx="3233191" cy="25008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E5C98-29D2-1365-D68D-F31949CD3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8523" y="3429000"/>
            <a:ext cx="3125669" cy="24981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9041314-C0B4-AA8F-1893-6C25FD14DC44}"/>
              </a:ext>
            </a:extLst>
          </p:cNvPr>
          <p:cNvSpPr txBox="1">
            <a:spLocks/>
          </p:cNvSpPr>
          <p:nvPr/>
        </p:nvSpPr>
        <p:spPr>
          <a:xfrm>
            <a:off x="4793550" y="6511238"/>
            <a:ext cx="2895600" cy="331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8E40877-3934-262A-262B-34BCCBAFB22A}"/>
              </a:ext>
            </a:extLst>
          </p:cNvPr>
          <p:cNvSpPr txBox="1">
            <a:spLocks/>
          </p:cNvSpPr>
          <p:nvPr/>
        </p:nvSpPr>
        <p:spPr>
          <a:xfrm>
            <a:off x="10033470" y="6484523"/>
            <a:ext cx="471462" cy="289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61B76-D23D-4E29-A08D-9FCA6AA0DF15}" type="slidenum">
              <a:rPr lang="en-IN" sz="1400"/>
              <a:pPr/>
              <a:t>23</a:t>
            </a:fld>
            <a:endParaRPr lang="en-IN" sz="1400"/>
          </a:p>
        </p:txBody>
      </p:sp>
      <p:pic>
        <p:nvPicPr>
          <p:cNvPr id="4" name="Picture 4" descr="C:\Users\User\Desktop\download.png">
            <a:extLst>
              <a:ext uri="{FF2B5EF4-FFF2-40B4-BE49-F238E27FC236}">
                <a16:creationId xmlns:a16="http://schemas.microsoft.com/office/drawing/2014/main" id="{771DC6C7-FB8E-D333-FA55-3212B9F0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39842" y="-49696"/>
            <a:ext cx="1048845" cy="990600"/>
          </a:xfrm>
          <a:prstGeom prst="rect">
            <a:avLst/>
          </a:prstGeom>
          <a:noFill/>
        </p:spPr>
      </p:pic>
      <p:pic>
        <p:nvPicPr>
          <p:cNvPr id="2051" name="Picture 3" descr="C:\Users\Administrator\Downloads\Captu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87" y="3429001"/>
            <a:ext cx="3237430" cy="25008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13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524068" y="176336"/>
            <a:ext cx="6715172" cy="430887"/>
          </a:xfrm>
          <a:prstGeom prst="rect">
            <a:avLst/>
          </a:prstGeom>
        </p:spPr>
        <p:txBody>
          <a:bodyPr vert="horz" wrap="square" lIns="45720" tIns="0" rIns="45720" bIns="0" anchor="b" anchorCtr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FACULTY</a:t>
            </a:r>
            <a:r>
              <a:rPr lang="en-US" sz="2800" b="1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EXPERTIZE &amp; ACHIEVEMENTS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83994" y="908720"/>
            <a:ext cx="7398158" cy="5861915"/>
            <a:chOff x="785786" y="1502246"/>
            <a:chExt cx="7954727" cy="5049781"/>
          </a:xfrm>
        </p:grpSpPr>
        <p:pic>
          <p:nvPicPr>
            <p:cNvPr id="22541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82860" y="1502246"/>
              <a:ext cx="3857653" cy="2574395"/>
            </a:xfrm>
            <a:prstGeom prst="rect">
              <a:avLst/>
            </a:prstGeom>
            <a:ln w="381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2542" name="Picture 1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1541" y="4200573"/>
              <a:ext cx="3803638" cy="2351454"/>
            </a:xfrm>
            <a:prstGeom prst="rect">
              <a:avLst/>
            </a:prstGeom>
            <a:ln w="381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2543" name="Picture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86" y="1502246"/>
              <a:ext cx="3869393" cy="2526810"/>
            </a:xfrm>
            <a:prstGeom prst="rect">
              <a:avLst/>
            </a:prstGeom>
            <a:ln w="381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2544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1184" y="4200573"/>
              <a:ext cx="3869329" cy="2280016"/>
            </a:xfrm>
            <a:prstGeom prst="rect">
              <a:avLst/>
            </a:prstGeom>
            <a:ln w="381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B73D3D7C-3A2C-9B4F-D5DD-0CBA155F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13" y="4041007"/>
            <a:ext cx="3314522" cy="26467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Administrator\Desktop\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13" y="908720"/>
            <a:ext cx="3314521" cy="29884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6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452662" y="311000"/>
            <a:ext cx="6715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en-US" sz="2800">
                <a:solidFill>
                  <a:schemeClr val="tx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VISITS  CONDUCTED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477" y="3516356"/>
            <a:ext cx="4443845" cy="261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100" b="1">
                <a:latin typeface="Times New Roman" pitchFamily="18" charset="0"/>
                <a:cs typeface="Times New Roman" pitchFamily="18" charset="0"/>
              </a:rPr>
              <a:t>Industrial visit to Trinity NDT Weld Solutions </a:t>
            </a:r>
            <a:r>
              <a:rPr lang="en-US" sz="1100" b="1" err="1">
                <a:latin typeface="Times New Roman" pitchFamily="18" charset="0"/>
                <a:cs typeface="Times New Roman" pitchFamily="18" charset="0"/>
              </a:rPr>
              <a:t>Pvt</a:t>
            </a:r>
            <a:r>
              <a:rPr lang="en-US" sz="1100" b="1">
                <a:latin typeface="Times New Roman" pitchFamily="18" charset="0"/>
                <a:cs typeface="Times New Roman" pitchFamily="18" charset="0"/>
              </a:rPr>
              <a:t> Ltd,Bangalore-2024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06393" y="6525868"/>
            <a:ext cx="4169962" cy="2616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>
                <a:latin typeface="Times New Roman" pitchFamily="18" charset="0"/>
                <a:cs typeface="Times New Roman" pitchFamily="18" charset="0"/>
              </a:rPr>
              <a:t>            Industrial Visit to </a:t>
            </a:r>
            <a:r>
              <a:rPr lang="en-US" sz="1100" b="1" err="1">
                <a:latin typeface="Times New Roman" pitchFamily="18" charset="0"/>
                <a:cs typeface="Times New Roman" pitchFamily="18" charset="0"/>
              </a:rPr>
              <a:t>Edizi</a:t>
            </a:r>
            <a:r>
              <a:rPr lang="en-US" sz="1100" b="1">
                <a:latin typeface="Times New Roman" pitchFamily="18" charset="0"/>
                <a:cs typeface="Times New Roman" pitchFamily="18" charset="0"/>
              </a:rPr>
              <a:t> Tools </a:t>
            </a:r>
            <a:r>
              <a:rPr lang="en-US" sz="1100" b="1" err="1">
                <a:latin typeface="Times New Roman" pitchFamily="18" charset="0"/>
                <a:cs typeface="Times New Roman" pitchFamily="18" charset="0"/>
              </a:rPr>
              <a:t>Pvt</a:t>
            </a:r>
            <a:r>
              <a:rPr lang="en-US" sz="1100" b="1">
                <a:latin typeface="Times New Roman" pitchFamily="18" charset="0"/>
                <a:cs typeface="Times New Roman" pitchFamily="18" charset="0"/>
              </a:rPr>
              <a:t> Ltd -2024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6525868"/>
            <a:ext cx="3603773" cy="2539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b="1">
                <a:latin typeface="Times New Roman" pitchFamily="18" charset="0"/>
                <a:cs typeface="Times New Roman" pitchFamily="18" charset="0"/>
              </a:rPr>
              <a:t> Industrial Visit  to </a:t>
            </a:r>
            <a:r>
              <a:rPr lang="en-US" sz="1050" b="1"/>
              <a:t>Pact Closure Systems India </a:t>
            </a:r>
            <a:r>
              <a:rPr lang="en-US" sz="1050" b="1" err="1"/>
              <a:t>Pvt</a:t>
            </a:r>
            <a:r>
              <a:rPr lang="en-US" sz="1050" b="1"/>
              <a:t> Ltd </a:t>
            </a:r>
            <a:r>
              <a:rPr lang="en-US" sz="1050" b="1">
                <a:latin typeface="Times New Roman" pitchFamily="18" charset="0"/>
                <a:cs typeface="Times New Roman" pitchFamily="18" charset="0"/>
              </a:rPr>
              <a:t> - 2024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4ABAAE5A-5AA2-8F47-F8EC-40523ADA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  <p:pic>
        <p:nvPicPr>
          <p:cNvPr id="14" name="Picture 13" descr="C:\Users\Naga\Downloads\WhatsApp Image 2025-01-09 at 3.47.28 PM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5" y="3909059"/>
            <a:ext cx="4156819" cy="24796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5" name="Image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2088" y="3909059"/>
            <a:ext cx="3601085" cy="24796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image4.jpg"/>
          <p:cNvPicPr/>
          <p:nvPr/>
        </p:nvPicPr>
        <p:blipFill>
          <a:blip r:embed="rId5"/>
          <a:srcRect l="-777" r="777"/>
          <a:stretch>
            <a:fillRect/>
          </a:stretch>
        </p:blipFill>
        <p:spPr>
          <a:xfrm>
            <a:off x="1919537" y="836712"/>
            <a:ext cx="8313636" cy="25430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226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4932" y="1060461"/>
            <a:ext cx="7329264" cy="34163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Students are trained to undergo additional  programmes along with regular academic subjects to help in placements. </a:t>
            </a:r>
          </a:p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The list of value added programs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CAD / CAM certification programme through CATIA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CNC Simulator certification programme through DELCAM Software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Analysis Training through CFX for CFD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Analysis Training through ANSYS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Training through ANDROID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Global Tour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Certification course in Management &amp; Leadership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PCB design .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2188" y="197118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Value</a:t>
            </a:r>
            <a:r>
              <a:rPr lang="en-US" sz="2400" b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Added Programs – BEYOND SYLLABUS</a:t>
            </a:r>
          </a:p>
        </p:txBody>
      </p:sp>
      <p:sp>
        <p:nvSpPr>
          <p:cNvPr id="2" name="AutoShape 2" descr="Image result for ansys cfx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12" y="4653136"/>
            <a:ext cx="3531536" cy="143970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4672032"/>
            <a:ext cx="3376309" cy="143970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36" y="4653136"/>
            <a:ext cx="2663768" cy="147053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580" y="2943346"/>
            <a:ext cx="2765814" cy="150530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91" y="1124744"/>
            <a:ext cx="2715550" cy="15400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C:\Users\User\Desktop\download.png">
            <a:extLst>
              <a:ext uri="{FF2B5EF4-FFF2-40B4-BE49-F238E27FC236}">
                <a16:creationId xmlns:a16="http://schemas.microsoft.com/office/drawing/2014/main" id="{81C5DA21-BA13-1654-39A5-4BA0EFD6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43155" y="14231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6EED6C-05BB-84FE-B28B-9B76680D0A9B}"/>
              </a:ext>
            </a:extLst>
          </p:cNvPr>
          <p:cNvSpPr txBox="1">
            <a:spLocks/>
          </p:cNvSpPr>
          <p:nvPr/>
        </p:nvSpPr>
        <p:spPr>
          <a:xfrm>
            <a:off x="1881158" y="152400"/>
            <a:ext cx="7491442" cy="838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</a:t>
            </a:r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Placements</a:t>
            </a:r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IN" sz="2800" b="1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36E36-2170-46B3-62D3-9E5E0AEC14A2}"/>
              </a:ext>
            </a:extLst>
          </p:cNvPr>
          <p:cNvSpPr txBox="1"/>
          <p:nvPr/>
        </p:nvSpPr>
        <p:spPr>
          <a:xfrm>
            <a:off x="1447800" y="1447801"/>
            <a:ext cx="9007512" cy="45550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Placements: </a:t>
            </a: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students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are been placed out of 60 eligible students, still the process is ongoing. The</a:t>
            </a:r>
            <a:r>
              <a:rPr 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highest package is </a:t>
            </a:r>
            <a:r>
              <a:rPr lang="en-US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 27 LPA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 </a:t>
            </a: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LPA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National Placements.</a:t>
            </a:r>
          </a:p>
          <a:p>
            <a:pPr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13"/>
          <p:cNvGrpSpPr/>
          <p:nvPr/>
        </p:nvGrpSpPr>
        <p:grpSpPr>
          <a:xfrm>
            <a:off x="1738284" y="3786191"/>
            <a:ext cx="8429683" cy="207011"/>
            <a:chOff x="1726692" y="4422647"/>
            <a:chExt cx="9238615" cy="64135"/>
          </a:xfrm>
        </p:grpSpPr>
        <p:sp>
          <p:nvSpPr>
            <p:cNvPr id="6" name="object 14"/>
            <p:cNvSpPr/>
            <p:nvPr/>
          </p:nvSpPr>
          <p:spPr>
            <a:xfrm>
              <a:off x="8609457" y="4454651"/>
              <a:ext cx="2355850" cy="0"/>
            </a:xfrm>
            <a:custGeom>
              <a:avLst/>
              <a:gdLst/>
              <a:ahLst/>
              <a:cxnLst/>
              <a:rect l="l" t="t" r="r" b="b"/>
              <a:pathLst>
                <a:path w="2355850">
                  <a:moveTo>
                    <a:pt x="0" y="0"/>
                  </a:moveTo>
                  <a:lnTo>
                    <a:pt x="2355596" y="0"/>
                  </a:lnTo>
                </a:path>
              </a:pathLst>
            </a:custGeom>
            <a:ln w="64008">
              <a:solidFill>
                <a:srgbClr val="252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5"/>
            <p:cNvSpPr/>
            <p:nvPr/>
          </p:nvSpPr>
          <p:spPr>
            <a:xfrm>
              <a:off x="1726692" y="4454651"/>
              <a:ext cx="6882765" cy="0"/>
            </a:xfrm>
            <a:custGeom>
              <a:avLst/>
              <a:gdLst/>
              <a:ahLst/>
              <a:cxnLst/>
              <a:rect l="l" t="t" r="r" b="b"/>
              <a:pathLst>
                <a:path w="6882765">
                  <a:moveTo>
                    <a:pt x="0" y="0"/>
                  </a:moveTo>
                  <a:lnTo>
                    <a:pt x="6882764" y="0"/>
                  </a:lnTo>
                </a:path>
              </a:pathLst>
            </a:custGeom>
            <a:ln w="64008">
              <a:solidFill>
                <a:srgbClr val="C57A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16"/>
          <p:cNvGrpSpPr/>
          <p:nvPr/>
        </p:nvGrpSpPr>
        <p:grpSpPr>
          <a:xfrm>
            <a:off x="1738284" y="4357695"/>
            <a:ext cx="8572559" cy="278449"/>
            <a:chOff x="1726692" y="5087111"/>
            <a:chExt cx="9238615" cy="64135"/>
          </a:xfrm>
        </p:grpSpPr>
        <p:sp>
          <p:nvSpPr>
            <p:cNvPr id="9" name="object 17"/>
            <p:cNvSpPr/>
            <p:nvPr/>
          </p:nvSpPr>
          <p:spPr>
            <a:xfrm>
              <a:off x="9672955" y="5119115"/>
              <a:ext cx="1292225" cy="0"/>
            </a:xfrm>
            <a:custGeom>
              <a:avLst/>
              <a:gdLst/>
              <a:ahLst/>
              <a:cxnLst/>
              <a:rect l="l" t="t" r="r" b="b"/>
              <a:pathLst>
                <a:path w="1292225">
                  <a:moveTo>
                    <a:pt x="0" y="0"/>
                  </a:moveTo>
                  <a:lnTo>
                    <a:pt x="1292098" y="0"/>
                  </a:lnTo>
                </a:path>
              </a:pathLst>
            </a:custGeom>
            <a:ln w="64008">
              <a:solidFill>
                <a:srgbClr val="252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"/>
            <p:cNvSpPr/>
            <p:nvPr/>
          </p:nvSpPr>
          <p:spPr>
            <a:xfrm>
              <a:off x="1726692" y="5119115"/>
              <a:ext cx="7946390" cy="0"/>
            </a:xfrm>
            <a:custGeom>
              <a:avLst/>
              <a:gdLst/>
              <a:ahLst/>
              <a:cxnLst/>
              <a:rect l="l" t="t" r="r" b="b"/>
              <a:pathLst>
                <a:path w="7946390">
                  <a:moveTo>
                    <a:pt x="0" y="0"/>
                  </a:moveTo>
                  <a:lnTo>
                    <a:pt x="7946262" y="0"/>
                  </a:lnTo>
                </a:path>
              </a:pathLst>
            </a:custGeom>
            <a:ln w="64008">
              <a:solidFill>
                <a:srgbClr val="C57A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9"/>
          <p:cNvGrpSpPr/>
          <p:nvPr/>
        </p:nvGrpSpPr>
        <p:grpSpPr>
          <a:xfrm flipV="1">
            <a:off x="1738282" y="5143512"/>
            <a:ext cx="8572560" cy="142876"/>
            <a:chOff x="1726692" y="5751576"/>
            <a:chExt cx="9238615" cy="64135"/>
          </a:xfrm>
        </p:grpSpPr>
        <p:sp>
          <p:nvSpPr>
            <p:cNvPr id="12" name="object 20"/>
            <p:cNvSpPr/>
            <p:nvPr/>
          </p:nvSpPr>
          <p:spPr>
            <a:xfrm>
              <a:off x="6345808" y="5783580"/>
              <a:ext cx="4619625" cy="0"/>
            </a:xfrm>
            <a:custGeom>
              <a:avLst/>
              <a:gdLst/>
              <a:ahLst/>
              <a:cxnLst/>
              <a:rect l="l" t="t" r="r" b="b"/>
              <a:pathLst>
                <a:path w="4619625">
                  <a:moveTo>
                    <a:pt x="0" y="0"/>
                  </a:moveTo>
                  <a:lnTo>
                    <a:pt x="4619244" y="0"/>
                  </a:lnTo>
                </a:path>
              </a:pathLst>
            </a:custGeom>
            <a:ln w="64007">
              <a:solidFill>
                <a:srgbClr val="252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726692" y="5783580"/>
              <a:ext cx="4619625" cy="0"/>
            </a:xfrm>
            <a:custGeom>
              <a:avLst/>
              <a:gdLst/>
              <a:ahLst/>
              <a:cxnLst/>
              <a:rect l="l" t="t" r="r" b="b"/>
              <a:pathLst>
                <a:path w="4619625">
                  <a:moveTo>
                    <a:pt x="0" y="0"/>
                  </a:moveTo>
                  <a:lnTo>
                    <a:pt x="4619117" y="0"/>
                  </a:lnTo>
                </a:path>
              </a:pathLst>
            </a:custGeom>
            <a:ln w="64008">
              <a:solidFill>
                <a:srgbClr val="C57A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3"/>
          <p:cNvSpPr txBox="1"/>
          <p:nvPr/>
        </p:nvSpPr>
        <p:spPr>
          <a:xfrm>
            <a:off x="1809720" y="3571876"/>
            <a:ext cx="15227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80">
                <a:solidFill>
                  <a:srgbClr val="252725"/>
                </a:solidFill>
                <a:latin typeface="Tahoma"/>
                <a:cs typeface="Tahoma"/>
              </a:rPr>
              <a:t>C</a:t>
            </a:r>
            <a:r>
              <a:rPr sz="1200" b="1" spc="45">
                <a:solidFill>
                  <a:srgbClr val="252725"/>
                </a:solidFill>
                <a:latin typeface="Tahoma"/>
                <a:cs typeface="Tahoma"/>
              </a:rPr>
              <a:t>o</a:t>
            </a:r>
            <a:r>
              <a:rPr sz="1200" b="1" spc="95">
                <a:solidFill>
                  <a:srgbClr val="252725"/>
                </a:solidFill>
                <a:latin typeface="Tahoma"/>
                <a:cs typeface="Tahoma"/>
              </a:rPr>
              <a:t>m</a:t>
            </a:r>
            <a:r>
              <a:rPr sz="1200" b="1" spc="80">
                <a:solidFill>
                  <a:srgbClr val="252725"/>
                </a:solidFill>
                <a:latin typeface="Tahoma"/>
                <a:cs typeface="Tahoma"/>
              </a:rPr>
              <a:t>p</a:t>
            </a:r>
            <a:r>
              <a:rPr sz="1200" b="1" spc="20">
                <a:solidFill>
                  <a:srgbClr val="252725"/>
                </a:solidFill>
                <a:latin typeface="Tahoma"/>
                <a:cs typeface="Tahoma"/>
              </a:rPr>
              <a:t>a</a:t>
            </a:r>
            <a:r>
              <a:rPr sz="1200" b="1" spc="65">
                <a:solidFill>
                  <a:srgbClr val="252725"/>
                </a:solidFill>
                <a:latin typeface="Tahoma"/>
                <a:cs typeface="Tahoma"/>
              </a:rPr>
              <a:t>n</a:t>
            </a:r>
            <a:r>
              <a:rPr sz="1200" b="1" spc="10">
                <a:solidFill>
                  <a:srgbClr val="252725"/>
                </a:solidFill>
                <a:latin typeface="Tahoma"/>
                <a:cs typeface="Tahoma"/>
              </a:rPr>
              <a:t>i</a:t>
            </a:r>
            <a:r>
              <a:rPr sz="1200" b="1" spc="30">
                <a:solidFill>
                  <a:srgbClr val="252725"/>
                </a:solidFill>
                <a:latin typeface="Tahoma"/>
                <a:cs typeface="Tahoma"/>
              </a:rPr>
              <a:t>e</a:t>
            </a:r>
            <a:r>
              <a:rPr sz="1200" b="1" spc="15">
                <a:solidFill>
                  <a:srgbClr val="252725"/>
                </a:solidFill>
                <a:latin typeface="Tahoma"/>
                <a:cs typeface="Tahoma"/>
              </a:rPr>
              <a:t>s</a:t>
            </a:r>
            <a:r>
              <a:rPr sz="1200" b="1" spc="-55">
                <a:solidFill>
                  <a:srgbClr val="252725"/>
                </a:solidFill>
                <a:latin typeface="Tahoma"/>
                <a:cs typeface="Tahoma"/>
              </a:rPr>
              <a:t> </a:t>
            </a:r>
            <a:r>
              <a:rPr sz="1200" b="1" spc="75">
                <a:solidFill>
                  <a:srgbClr val="252725"/>
                </a:solidFill>
                <a:latin typeface="Tahoma"/>
                <a:cs typeface="Tahoma"/>
              </a:rPr>
              <a:t>V</a:t>
            </a:r>
            <a:r>
              <a:rPr sz="1200" b="1" spc="5">
                <a:solidFill>
                  <a:srgbClr val="252725"/>
                </a:solidFill>
                <a:latin typeface="Tahoma"/>
                <a:cs typeface="Tahoma"/>
              </a:rPr>
              <a:t>i</a:t>
            </a:r>
            <a:r>
              <a:rPr sz="1200" b="1" spc="15">
                <a:solidFill>
                  <a:srgbClr val="252725"/>
                </a:solidFill>
                <a:latin typeface="Tahoma"/>
                <a:cs typeface="Tahoma"/>
              </a:rPr>
              <a:t>s</a:t>
            </a:r>
            <a:r>
              <a:rPr sz="1200" b="1" spc="10">
                <a:solidFill>
                  <a:srgbClr val="252725"/>
                </a:solidFill>
                <a:latin typeface="Tahoma"/>
                <a:cs typeface="Tahoma"/>
              </a:rPr>
              <a:t>it</a:t>
            </a:r>
            <a:r>
              <a:rPr sz="1200" b="1" spc="45">
                <a:solidFill>
                  <a:srgbClr val="252725"/>
                </a:solidFill>
                <a:latin typeface="Tahoma"/>
                <a:cs typeface="Tahoma"/>
              </a:rPr>
              <a:t>e</a:t>
            </a:r>
            <a:r>
              <a:rPr sz="1200" b="1" spc="75">
                <a:solidFill>
                  <a:srgbClr val="252725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24"/>
          <p:cNvSpPr txBox="1"/>
          <p:nvPr/>
        </p:nvSpPr>
        <p:spPr>
          <a:xfrm>
            <a:off x="1809721" y="4241878"/>
            <a:ext cx="19196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40">
                <a:solidFill>
                  <a:srgbClr val="252725"/>
                </a:solidFill>
                <a:latin typeface="Tahoma"/>
                <a:cs typeface="Tahoma"/>
              </a:rPr>
              <a:t>Highest</a:t>
            </a:r>
            <a:r>
              <a:rPr sz="1200" b="1" spc="-75">
                <a:solidFill>
                  <a:srgbClr val="252725"/>
                </a:solidFill>
                <a:latin typeface="Tahoma"/>
                <a:cs typeface="Tahoma"/>
              </a:rPr>
              <a:t> </a:t>
            </a:r>
            <a:r>
              <a:rPr sz="1200" b="1" spc="15">
                <a:solidFill>
                  <a:srgbClr val="252725"/>
                </a:solidFill>
                <a:latin typeface="Tahoma"/>
                <a:cs typeface="Tahoma"/>
              </a:rPr>
              <a:t>Salary</a:t>
            </a:r>
            <a:r>
              <a:rPr sz="1200" b="1" spc="-70">
                <a:solidFill>
                  <a:srgbClr val="252725"/>
                </a:solidFill>
                <a:latin typeface="Tahoma"/>
                <a:cs typeface="Tahoma"/>
              </a:rPr>
              <a:t> </a:t>
            </a:r>
            <a:r>
              <a:rPr sz="1200" b="1" spc="60">
                <a:solidFill>
                  <a:srgbClr val="252725"/>
                </a:solidFill>
                <a:latin typeface="Tahoma"/>
                <a:cs typeface="Tahoma"/>
              </a:rPr>
              <a:t>Package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1809721" y="4907536"/>
            <a:ext cx="195833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45">
                <a:solidFill>
                  <a:srgbClr val="252725"/>
                </a:solidFill>
                <a:latin typeface="Tahoma"/>
                <a:cs typeface="Tahoma"/>
              </a:rPr>
              <a:t>Average</a:t>
            </a:r>
            <a:r>
              <a:rPr sz="1200" b="1" spc="-50">
                <a:solidFill>
                  <a:srgbClr val="252725"/>
                </a:solidFill>
                <a:latin typeface="Tahoma"/>
                <a:cs typeface="Tahoma"/>
              </a:rPr>
              <a:t> </a:t>
            </a:r>
            <a:r>
              <a:rPr sz="1200" b="1" spc="10">
                <a:solidFill>
                  <a:srgbClr val="252725"/>
                </a:solidFill>
                <a:latin typeface="Tahoma"/>
                <a:cs typeface="Tahoma"/>
              </a:rPr>
              <a:t>Salary</a:t>
            </a:r>
            <a:r>
              <a:rPr sz="1200" b="1" spc="-80">
                <a:solidFill>
                  <a:srgbClr val="252725"/>
                </a:solidFill>
                <a:latin typeface="Tahoma"/>
                <a:cs typeface="Tahoma"/>
              </a:rPr>
              <a:t> </a:t>
            </a:r>
            <a:r>
              <a:rPr sz="1200" b="1" spc="55">
                <a:solidFill>
                  <a:srgbClr val="252725"/>
                </a:solidFill>
                <a:latin typeface="Tahoma"/>
                <a:cs typeface="Tahoma"/>
              </a:rPr>
              <a:t>Package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26"/>
          <p:cNvSpPr txBox="1"/>
          <p:nvPr/>
        </p:nvSpPr>
        <p:spPr>
          <a:xfrm>
            <a:off x="9167835" y="3571876"/>
            <a:ext cx="37687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spc="-20">
                <a:solidFill>
                  <a:srgbClr val="252725"/>
                </a:solidFill>
                <a:latin typeface="Verdana"/>
                <a:cs typeface="Verdana"/>
              </a:rPr>
              <a:t>2</a:t>
            </a:r>
            <a:r>
              <a:rPr sz="1200" b="1" spc="-10">
                <a:solidFill>
                  <a:srgbClr val="252725"/>
                </a:solidFill>
                <a:latin typeface="Verdana"/>
                <a:cs typeface="Verdana"/>
              </a:rPr>
              <a:t>0</a:t>
            </a:r>
            <a:r>
              <a:rPr sz="1200" b="1" spc="-295">
                <a:solidFill>
                  <a:srgbClr val="252725"/>
                </a:solidFill>
                <a:latin typeface="Verdana"/>
                <a:cs typeface="Verdana"/>
              </a:rPr>
              <a:t>+</a:t>
            </a:r>
            <a:endParaRPr sz="1200" b="1">
              <a:latin typeface="Verdana"/>
              <a:cs typeface="Verdana"/>
            </a:endParaRPr>
          </a:p>
        </p:txBody>
      </p:sp>
      <p:sp>
        <p:nvSpPr>
          <p:cNvPr id="18" name="object 27"/>
          <p:cNvSpPr txBox="1"/>
          <p:nvPr/>
        </p:nvSpPr>
        <p:spPr>
          <a:xfrm>
            <a:off x="7881950" y="4214819"/>
            <a:ext cx="2571736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1500" b="1" spc="10">
                <a:solidFill>
                  <a:srgbClr val="252725"/>
                </a:solidFill>
                <a:latin typeface="Tahoma"/>
                <a:cs typeface="Tahoma"/>
              </a:rPr>
              <a:t>              Rs. 27  LPA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9" name="object 28"/>
          <p:cNvSpPr txBox="1"/>
          <p:nvPr/>
        </p:nvSpPr>
        <p:spPr>
          <a:xfrm>
            <a:off x="8596331" y="4929198"/>
            <a:ext cx="1393503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spc="10">
                <a:solidFill>
                  <a:srgbClr val="252725"/>
                </a:solidFill>
                <a:latin typeface="Tahoma"/>
                <a:cs typeface="Tahoma"/>
              </a:rPr>
              <a:t>Rs.  4.75  LPA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8E94ACCF-FC54-18F3-7A56-4C9B3D09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440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905000" y="38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PLACEMENTS: Our Recruiters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0" y="381000"/>
            <a:ext cx="2971800" cy="4343400"/>
          </a:xfrm>
        </p:spPr>
        <p:txBody>
          <a:bodyPr>
            <a:no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Indian Navy.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Volvo.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Godrej &amp; Boyce.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ACE Designers.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Creative Engineers.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Goodrich Aerospace.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L &amp; T IES.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Tech Mahindra.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NTT Data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Century Link.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Amazon.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TWB Pvt. Ltd.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SIKA Interplant System Ltd.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Infinite computer solutions.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Light Mass Solutions.</a:t>
            </a:r>
          </a:p>
          <a:p>
            <a:r>
              <a:rPr lang="en-IN" sz="1800">
                <a:latin typeface="Times New Roman" pitchFamily="18" charset="0"/>
                <a:cs typeface="Times New Roman" pitchFamily="18" charset="0"/>
              </a:rPr>
              <a:t>SPERIDIAN TECHNOLOGIES</a:t>
            </a:r>
          </a:p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67600" y="457200"/>
            <a:ext cx="3200400" cy="609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P3 </a:t>
            </a:r>
            <a:r>
              <a:rPr lang="en-US" err="1">
                <a:latin typeface="Times New Roman" pitchFamily="18" charset="0"/>
                <a:cs typeface="Times New Roman" pitchFamily="18" charset="0"/>
              </a:rPr>
              <a:t>Voith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Aerospace.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Seine Product design Pvt. Ltd.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Rinac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India Ltd.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Skyfi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latin typeface="Times New Roman" pitchFamily="18" charset="0"/>
                <a:cs typeface="Times New Roman" pitchFamily="18" charset="0"/>
              </a:rPr>
              <a:t>Labs.Piaggio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Industries.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HP.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Futura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Sinks India Pvt. Ltd.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Infotech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Enterprises.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Intuitech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India.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Racks and Rollers.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Walvoil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Fluid power India Pvt. Ltd.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Wipro.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IBM.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TCS.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err="1">
                <a:latin typeface="Times New Roman" pitchFamily="18" charset="0"/>
                <a:cs typeface="Times New Roman" pitchFamily="18" charset="0"/>
              </a:rPr>
              <a:t>QuEST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Global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Continental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MU SIGMA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IDEAS 91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AASHI GLASS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APEX AUTO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AMAR RAJA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IN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IN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Image result for indian nav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Image result for indian navy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479946"/>
            <a:ext cx="1202141" cy="89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7" descr="Image result for Volv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719138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8893"/>
            <a:ext cx="947738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3006632"/>
            <a:ext cx="1202141" cy="3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12" descr="Image result for L &amp; T IES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3426725"/>
            <a:ext cx="14382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5" descr="Image result for Tech Mahindra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02975"/>
            <a:ext cx="1428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18" descr="Image result for Century Link.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4303026"/>
            <a:ext cx="14287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21" descr="Image result for Amazon"/>
          <p:cNvSpPr>
            <a:spLocks noChangeAspect="1" noChangeArrowheads="1"/>
          </p:cNvSpPr>
          <p:nvPr/>
        </p:nvSpPr>
        <p:spPr bwMode="auto">
          <a:xfrm>
            <a:off x="2593975" y="769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4960250"/>
            <a:ext cx="14382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5629417"/>
            <a:ext cx="14382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AutoShape 25" descr="Image result for SPERIDIAN TECHNOLOGIES"/>
          <p:cNvSpPr>
            <a:spLocks noChangeAspect="1" noChangeArrowheads="1"/>
          </p:cNvSpPr>
          <p:nvPr/>
        </p:nvSpPr>
        <p:spPr bwMode="auto">
          <a:xfrm>
            <a:off x="2746375" y="922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6305550"/>
            <a:ext cx="14382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01" y="514387"/>
            <a:ext cx="838200" cy="79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19" y="1396799"/>
            <a:ext cx="1220788" cy="74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50" y="2206442"/>
            <a:ext cx="12264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3" y="2748937"/>
            <a:ext cx="1537887" cy="25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20" y="2951187"/>
            <a:ext cx="14382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50" y="3461271"/>
            <a:ext cx="101265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36" y="4092308"/>
            <a:ext cx="1405225" cy="42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13" y="4631637"/>
            <a:ext cx="1351933" cy="20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86" y="4834427"/>
            <a:ext cx="7143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38" descr="Image result for TCS."/>
          <p:cNvSpPr>
            <a:spLocks noChangeAspect="1" noChangeArrowheads="1"/>
          </p:cNvSpPr>
          <p:nvPr/>
        </p:nvSpPr>
        <p:spPr bwMode="auto">
          <a:xfrm>
            <a:off x="2898775" y="1074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54" y="5410176"/>
            <a:ext cx="1438275" cy="10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66" y="5585284"/>
            <a:ext cx="948511" cy="64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34" y="6181868"/>
            <a:ext cx="944566" cy="5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11" y="2162105"/>
            <a:ext cx="843689" cy="94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700320"/>
            <a:ext cx="993658" cy="51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70" y="2231170"/>
            <a:ext cx="1067959" cy="32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30" y="3487667"/>
            <a:ext cx="1590928" cy="7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5746738"/>
            <a:ext cx="973400" cy="87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 descr="C:\Users\User\Desktop\download.png">
            <a:extLst>
              <a:ext uri="{FF2B5EF4-FFF2-40B4-BE49-F238E27FC236}">
                <a16:creationId xmlns:a16="http://schemas.microsoft.com/office/drawing/2014/main" id="{AF10AF2D-DF63-868F-94C1-F78C2121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748073"/>
            <a:ext cx="1059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team-AKRUTH successfully completed the track event at national circuit in shell eco marathon event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Team NHCE-AKRUTH is the only team qualified from South India from this event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team made an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*event record of driver exit time 0.72 seconds*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beating earlier record of 1.2 seconds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Team NHCE-AKRUTH is  qualified for international event scheduled on June July 2020 at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Malaysia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228601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Student PROJECT</a:t>
            </a:r>
            <a:r>
              <a:rPr lang="en-US" sz="2400" b="1"/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FUNDED  BY SHELL</a:t>
            </a:r>
          </a:p>
        </p:txBody>
      </p:sp>
      <p:pic>
        <p:nvPicPr>
          <p:cNvPr id="6" name="Picture 5" descr="C:\Users\Lenovo\Desktop\New folder (6)\New folder\46798811_10155886412177393_7324826600296415232_o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175008"/>
            <a:ext cx="4669222" cy="201599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 descr="C:\Users\Lenovo\Desktop\New folder (6)\New folder\74919745_10156720831062393_505865680529129472_n (1)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2621" y="4365104"/>
            <a:ext cx="4648201" cy="23954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9" descr="C:\Users\Lenovo\Desktop\New folder (6)\New folder\77157305_10156720829812393_1770712525336215552_n (1)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0015" y="2131450"/>
            <a:ext cx="4559363" cy="20595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 descr="C:\Users\Lenovo\Desktop\New folder (6)\New folder\46827193_10155900426577393_3908514342093455360_o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0014" y="4365104"/>
            <a:ext cx="4559363" cy="239549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4C7AE98E-F4D7-BCA4-B895-4A4C7F7C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all" spc="-315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/>
                <a:cs typeface="Times New Roman"/>
              </a:rPr>
              <a:t> Head  of  department  </a:t>
            </a:r>
            <a:endParaRPr lang="en-US" b="1" cap="all" spc="55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latin typeface="Times New Roman"/>
              <a:cs typeface="Times New Roman"/>
            </a:endParaRPr>
          </a:p>
        </p:txBody>
      </p:sp>
      <p:sp>
        <p:nvSpPr>
          <p:cNvPr id="4" name="AutoShape 2" descr="blob:https://web.whatsapp.com/3ef23533-f61e-477d-a79f-9ab1b7b0182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lob:https://web.whatsapp.com/3ef23533-f61e-477d-a79f-9ab1b7b0182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blob:https://web.whatsapp.com/3ef23533-f61e-477d-a79f-9ab1b7b0182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9" name="Picture 7" descr="A person with a mustache wearing glasses and a suit&#10;&#10;AI-generated content may be incorrect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8945" y="1423122"/>
            <a:ext cx="3255056" cy="436473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160338"/>
            <a:ext cx="1049338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6EEBD-34E2-A594-D739-EE4E5C61BE01}"/>
              </a:ext>
            </a:extLst>
          </p:cNvPr>
          <p:cNvSpPr txBox="1"/>
          <p:nvPr/>
        </p:nvSpPr>
        <p:spPr>
          <a:xfrm>
            <a:off x="459789" y="1141274"/>
            <a:ext cx="7785051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Professor in Mechanical Engineering Department and holds an M. Tech and a Ph.D. in Engineering from Jawaharlal Nehru Technological University.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His academic journey is distinguished by active research engagement, guiding 3 Ph.D. scholars with publishing around 76 research articles. With more than 23 years of experience.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is a mentor for UGC </a:t>
            </a:r>
            <a:r>
              <a:rPr lang="en-US" sz="2000" err="1">
                <a:latin typeface="Times New Roman"/>
                <a:cs typeface="Times New Roman"/>
              </a:rPr>
              <a:t>Paramersh</a:t>
            </a:r>
            <a:r>
              <a:rPr lang="en-US" sz="2000">
                <a:latin typeface="Times New Roman"/>
                <a:cs typeface="Times New Roman"/>
              </a:rPr>
              <a:t> and AICTE </a:t>
            </a:r>
            <a:r>
              <a:rPr lang="en-US" sz="2000" err="1">
                <a:latin typeface="Times New Roman"/>
                <a:cs typeface="Times New Roman"/>
              </a:rPr>
              <a:t>Margadarshan</a:t>
            </a:r>
            <a:r>
              <a:rPr lang="en-US" sz="2000">
                <a:latin typeface="Times New Roman"/>
                <a:cs typeface="Times New Roman"/>
              </a:rPr>
              <a:t>. 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involved in all types of accreditations works i.e. NBA, NAAC and Autonomous works.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worked as BI In charge for MSME Innovative Scheme.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got funding and completed one Projects which is funded by SERB, SEED Grant as a PI. 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authored more than 06 SCI, Scopus Papers, Conference papers and authored 12 Books published by prominent publishing houses.</a:t>
            </a:r>
            <a:endParaRPr lang="en-US" sz="200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He is a life member of various professional bodies like Indian Society of Technical Education (ISTE), Society of Automotive Engineers (SAE), Indian Welding society (IWS).</a:t>
            </a:r>
          </a:p>
          <a:p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171450" indent="-171450"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77605-C154-B7CE-C9E3-0004F4CAAE75}"/>
              </a:ext>
            </a:extLst>
          </p:cNvPr>
          <p:cNvSpPr txBox="1"/>
          <p:nvPr/>
        </p:nvSpPr>
        <p:spPr>
          <a:xfrm>
            <a:off x="8412480" y="5945326"/>
            <a:ext cx="333756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Times New Roman"/>
                <a:cs typeface="Times New Roman"/>
              </a:rPr>
              <a:t>Dr. D. V. Sreekanth</a:t>
            </a:r>
            <a:endParaRPr lang="en-US"/>
          </a:p>
          <a:p>
            <a:pPr algn="ctr"/>
            <a:r>
              <a:rPr lang="en-US" sz="2000">
                <a:latin typeface="Times New Roman"/>
                <a:cs typeface="Times New Roman"/>
              </a:rPr>
              <a:t>M. Tech, Ph.D. </a:t>
            </a:r>
            <a:endParaRPr lang="en-US" sz="2000">
              <a:ea typeface="Calibri"/>
              <a:cs typeface="Calibri"/>
            </a:endParaRPr>
          </a:p>
          <a:p>
            <a:endParaRPr lang="en-US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5836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76847B-A3A6-4C59-B923-E6D5A1301CC2}"/>
              </a:ext>
            </a:extLst>
          </p:cNvPr>
          <p:cNvSpPr txBox="1"/>
          <p:nvPr/>
        </p:nvSpPr>
        <p:spPr>
          <a:xfrm>
            <a:off x="2247900" y="315858"/>
            <a:ext cx="7696200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Students External Participations: Go Kart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81D3E-2B69-463A-B544-9996C8A9ACBB}"/>
              </a:ext>
            </a:extLst>
          </p:cNvPr>
          <p:cNvSpPr txBox="1"/>
          <p:nvPr/>
        </p:nvSpPr>
        <p:spPr>
          <a:xfrm>
            <a:off x="609600" y="754546"/>
            <a:ext cx="1097280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team cleared all technical inspection in a </a:t>
            </a:r>
            <a:r>
              <a:rPr lang="en-US" sz="2000" b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single shot </a:t>
            </a: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got a track access. Only team cleared all rounds with valid result from South India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D31FB80C-9551-4E6A-BE23-0DA17C0F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" y="1779156"/>
            <a:ext cx="5728781" cy="421133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3C61488-60BE-4218-B96B-BAD4B883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5" y="1790879"/>
            <a:ext cx="4899669" cy="4211336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C96B86AD-CC19-49EE-85F3-E9BB28D35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10" y="6240848"/>
            <a:ext cx="7886700" cy="398179"/>
          </a:xfrm>
          <a:prstGeom prst="rect">
            <a:avLst/>
          </a:prstGeom>
          <a:solidFill>
            <a:srgbClr val="FFFFFF"/>
          </a:solidFill>
          <a:ln w="63500" cmpd="thickThin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 Photo: Go kart Team ‘HORIZONTAL’ Participated in FKDC Pune 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4C0FAC85-AA33-70EC-C1A0-2CBA56C7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43155" y="20613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32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436897" y="299446"/>
            <a:ext cx="6715172" cy="307777"/>
          </a:xfrm>
          <a:prstGeom prst="rect">
            <a:avLst/>
          </a:prstGeom>
        </p:spPr>
        <p:txBody>
          <a:bodyPr vert="horz" wrap="square" lIns="45720" tIns="0" rIns="45720" bIns="0" anchor="b" anchorCtr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GUEST LECTURE FROM INDUSTRY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54286804-A6C3-C201-22A1-D2E15235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7" y="825961"/>
            <a:ext cx="2324467" cy="278631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02" y="840194"/>
            <a:ext cx="2592288" cy="277208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836712"/>
            <a:ext cx="2563942" cy="277556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825960"/>
            <a:ext cx="2814907" cy="28169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861048"/>
            <a:ext cx="2818542" cy="266429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861048"/>
            <a:ext cx="2563942" cy="266429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02" y="3861048"/>
            <a:ext cx="2592288" cy="266429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8" y="3861048"/>
            <a:ext cx="2324466" cy="266429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68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24" y="6526720"/>
            <a:ext cx="2895600" cy="331280"/>
          </a:xfrm>
        </p:spPr>
        <p:txBody>
          <a:bodyPr/>
          <a:lstStyle/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8782" y="6540574"/>
            <a:ext cx="471462" cy="289716"/>
          </a:xfrm>
        </p:spPr>
        <p:txBody>
          <a:bodyPr>
            <a:normAutofit lnSpcReduction="10000"/>
          </a:bodyPr>
          <a:lstStyle/>
          <a:p>
            <a:pPr algn="ctr"/>
            <a:fld id="{B7F61B76-D23D-4E29-A08D-9FCA6AA0DF15}" type="slidenum">
              <a:rPr lang="en-IN" sz="1400"/>
              <a:pPr algn="ctr"/>
              <a:t>32</a:t>
            </a:fld>
            <a:endParaRPr lang="en-IN" sz="1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6EED6C-05BB-84FE-B28B-9B76680D0A9B}"/>
              </a:ext>
            </a:extLst>
          </p:cNvPr>
          <p:cNvSpPr txBox="1">
            <a:spLocks/>
          </p:cNvSpPr>
          <p:nvPr/>
        </p:nvSpPr>
        <p:spPr>
          <a:xfrm>
            <a:off x="1703512" y="116632"/>
            <a:ext cx="8712968" cy="88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 Activities: </a:t>
            </a:r>
          </a:p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Faculty Development programs /trainings/expert lecture </a:t>
            </a:r>
            <a:endParaRPr lang="en-IN" sz="20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858C896-4B93-B798-AEB7-B2D533039BCA}"/>
              </a:ext>
            </a:extLst>
          </p:cNvPr>
          <p:cNvSpPr txBox="1">
            <a:spLocks/>
          </p:cNvSpPr>
          <p:nvPr/>
        </p:nvSpPr>
        <p:spPr>
          <a:xfrm>
            <a:off x="4762512" y="6563651"/>
            <a:ext cx="2895600" cy="331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66EAD95-AE32-4A79-00B1-630EDF263885}"/>
              </a:ext>
            </a:extLst>
          </p:cNvPr>
          <p:cNvSpPr txBox="1">
            <a:spLocks/>
          </p:cNvSpPr>
          <p:nvPr/>
        </p:nvSpPr>
        <p:spPr>
          <a:xfrm>
            <a:off x="10042656" y="6523660"/>
            <a:ext cx="471462" cy="289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61B76-D23D-4E29-A08D-9FCA6AA0DF15}" type="slidenum">
              <a:rPr lang="en-IN" sz="1400"/>
              <a:pPr/>
              <a:t>32</a:t>
            </a:fld>
            <a:endParaRPr lang="en-IN" sz="1400"/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5122F26F-2AD5-73FC-9F61-9EBD231A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7720"/>
            <a:ext cx="1048845" cy="990600"/>
          </a:xfrm>
          <a:prstGeom prst="rect">
            <a:avLst/>
          </a:prstGeom>
          <a:noFill/>
        </p:spPr>
      </p:pic>
      <p:sp>
        <p:nvSpPr>
          <p:cNvPr id="32" name="Footer Placeholder 4"/>
          <p:cNvSpPr txBox="1">
            <a:spLocks/>
          </p:cNvSpPr>
          <p:nvPr/>
        </p:nvSpPr>
        <p:spPr>
          <a:xfrm>
            <a:off x="4648224" y="6526720"/>
            <a:ext cx="2895600" cy="331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 txBox="1">
            <a:spLocks/>
          </p:cNvSpPr>
          <p:nvPr/>
        </p:nvSpPr>
        <p:spPr>
          <a:xfrm>
            <a:off x="9878782" y="6540574"/>
            <a:ext cx="471462" cy="289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F61B76-D23D-4E29-A08D-9FCA6AA0DF15}" type="slidenum">
              <a:rPr lang="en-IN" sz="1400" smtClean="0"/>
              <a:pPr algn="ctr"/>
              <a:t>32</a:t>
            </a:fld>
            <a:endParaRPr lang="en-IN" sz="140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96EED6C-05BB-84FE-B28B-9B76680D0A9B}"/>
              </a:ext>
            </a:extLst>
          </p:cNvPr>
          <p:cNvSpPr txBox="1">
            <a:spLocks/>
          </p:cNvSpPr>
          <p:nvPr/>
        </p:nvSpPr>
        <p:spPr>
          <a:xfrm>
            <a:off x="1703512" y="116632"/>
            <a:ext cx="8712968" cy="88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 Activities: </a:t>
            </a:r>
          </a:p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Faculty Development programs /trainings/expert lecture </a:t>
            </a:r>
            <a:endParaRPr lang="en-IN" sz="20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C01281-C984-8A82-3497-FC63089D69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598" y="4083939"/>
            <a:ext cx="4572000" cy="24397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2C1864-BA79-0128-1CD0-339CB7BC4B9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1395" y="4083939"/>
            <a:ext cx="3476893" cy="24397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9D4598-0AE5-F817-ADDE-C2011C5DE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98" y="1077046"/>
            <a:ext cx="3123254" cy="28355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558306F-4013-594C-D57B-0F67A852A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114" y="1081342"/>
            <a:ext cx="1976796" cy="28355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5858C896-4B93-B798-AEB7-B2D533039BCA}"/>
              </a:ext>
            </a:extLst>
          </p:cNvPr>
          <p:cNvSpPr txBox="1">
            <a:spLocks/>
          </p:cNvSpPr>
          <p:nvPr/>
        </p:nvSpPr>
        <p:spPr>
          <a:xfrm>
            <a:off x="4762512" y="6563651"/>
            <a:ext cx="2895600" cy="331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166EAD95-AE32-4A79-00B1-630EDF263885}"/>
              </a:ext>
            </a:extLst>
          </p:cNvPr>
          <p:cNvSpPr txBox="1">
            <a:spLocks/>
          </p:cNvSpPr>
          <p:nvPr/>
        </p:nvSpPr>
        <p:spPr>
          <a:xfrm>
            <a:off x="10042656" y="6523660"/>
            <a:ext cx="471462" cy="289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61B76-D23D-4E29-A08D-9FCA6AA0DF15}" type="slidenum">
              <a:rPr lang="en-IN" sz="1400"/>
              <a:pPr/>
              <a:t>32</a:t>
            </a:fld>
            <a:endParaRPr lang="en-IN" sz="1400"/>
          </a:p>
        </p:txBody>
      </p:sp>
      <p:pic>
        <p:nvPicPr>
          <p:cNvPr id="41" name="Picture 4" descr="C:\Users\User\Desktop\download.png">
            <a:extLst>
              <a:ext uri="{FF2B5EF4-FFF2-40B4-BE49-F238E27FC236}">
                <a16:creationId xmlns:a16="http://schemas.microsoft.com/office/drawing/2014/main" id="{5122F26F-2AD5-73FC-9F61-9EBD231A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7720"/>
            <a:ext cx="1048845" cy="990600"/>
          </a:xfrm>
          <a:prstGeom prst="rect">
            <a:avLst/>
          </a:prstGeom>
          <a:noFill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077046"/>
            <a:ext cx="2016224" cy="283556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78" y="1071231"/>
            <a:ext cx="3577599" cy="285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48" y="4083939"/>
            <a:ext cx="2603629" cy="243972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049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24" y="6526720"/>
            <a:ext cx="2895600" cy="331280"/>
          </a:xfrm>
        </p:spPr>
        <p:txBody>
          <a:bodyPr/>
          <a:lstStyle/>
          <a:p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6B6079-D3BF-FA27-38B9-2B2EDE8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8782" y="6540574"/>
            <a:ext cx="471462" cy="289716"/>
          </a:xfrm>
        </p:spPr>
        <p:txBody>
          <a:bodyPr>
            <a:normAutofit lnSpcReduction="10000"/>
          </a:bodyPr>
          <a:lstStyle/>
          <a:p>
            <a:pPr algn="ctr"/>
            <a:fld id="{B7F61B76-D23D-4E29-A08D-9FCA6AA0DF15}" type="slidenum">
              <a:rPr lang="en-IN" sz="1400"/>
              <a:pPr algn="ctr"/>
              <a:t>33</a:t>
            </a:fld>
            <a:endParaRPr lang="en-IN" sz="1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6EED6C-05BB-84FE-B28B-9B76680D0A9B}"/>
              </a:ext>
            </a:extLst>
          </p:cNvPr>
          <p:cNvSpPr txBox="1">
            <a:spLocks/>
          </p:cNvSpPr>
          <p:nvPr/>
        </p:nvSpPr>
        <p:spPr>
          <a:xfrm>
            <a:off x="1526418" y="27710"/>
            <a:ext cx="9090588" cy="73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Departmental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Activities: Extracurricular Activities, NCC, NSS </a:t>
            </a:r>
            <a:endParaRPr lang="en-IN" sz="2000" b="1" cap="all" spc="-7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36E36-2170-46B3-62D3-9E5E0AEC14A2}"/>
              </a:ext>
            </a:extLst>
          </p:cNvPr>
          <p:cNvSpPr txBox="1"/>
          <p:nvPr/>
        </p:nvSpPr>
        <p:spPr>
          <a:xfrm>
            <a:off x="2660678" y="1106873"/>
            <a:ext cx="8502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8C0983-292D-4FBC-7893-949D73A71C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51" y="758228"/>
            <a:ext cx="3589337" cy="1727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EAE21-894E-5EBD-09D9-1325BC417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6" y="758229"/>
            <a:ext cx="1800198" cy="17272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C20E1-DAB7-958D-76FB-1282C99B3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1" y="772630"/>
            <a:ext cx="3722552" cy="1712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22A68A-9236-BD0B-C6E0-399F572FA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81" y="2692871"/>
            <a:ext cx="3722552" cy="1860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25C27C-47FE-10EC-5473-B2004A55CDC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952" y="2692871"/>
            <a:ext cx="3595778" cy="1860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F7A070-60C0-56C6-09A2-01A6E7F2E98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112" y="4679524"/>
            <a:ext cx="1803592" cy="1755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FD64C5-C268-FBCC-E7D3-755D4818024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5781" y="4665393"/>
            <a:ext cx="3722552" cy="16790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DCFB4DE-7759-40B5-EDE6-D539C9AE06A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3952" y="4679524"/>
            <a:ext cx="3595778" cy="16485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8CF660-F93A-F338-1DD0-948D8A826F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6" y="2692870"/>
            <a:ext cx="1800198" cy="1860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247A8594-6199-297E-491B-AC2D9AFDB44F}"/>
              </a:ext>
            </a:extLst>
          </p:cNvPr>
          <p:cNvSpPr txBox="1">
            <a:spLocks/>
          </p:cNvSpPr>
          <p:nvPr/>
        </p:nvSpPr>
        <p:spPr>
          <a:xfrm>
            <a:off x="4692735" y="6505736"/>
            <a:ext cx="2895600" cy="331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Dept. of ME, NHCE</a:t>
            </a:r>
            <a:endParaRPr lang="en-IN" sz="1400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05911574-8C41-17D8-A0D1-FBA4BFDBADF6}"/>
              </a:ext>
            </a:extLst>
          </p:cNvPr>
          <p:cNvSpPr txBox="1">
            <a:spLocks/>
          </p:cNvSpPr>
          <p:nvPr/>
        </p:nvSpPr>
        <p:spPr>
          <a:xfrm>
            <a:off x="9983063" y="6517842"/>
            <a:ext cx="471462" cy="289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61B76-D23D-4E29-A08D-9FCA6AA0DF15}" type="slidenum">
              <a:rPr lang="en-IN" sz="1400"/>
              <a:pPr/>
              <a:t>33</a:t>
            </a:fld>
            <a:endParaRPr lang="en-IN" sz="1400"/>
          </a:p>
        </p:txBody>
      </p:sp>
      <p:pic>
        <p:nvPicPr>
          <p:cNvPr id="4" name="Picture 4" descr="C:\Users\User\Desktop\download.png">
            <a:extLst>
              <a:ext uri="{FF2B5EF4-FFF2-40B4-BE49-F238E27FC236}">
                <a16:creationId xmlns:a16="http://schemas.microsoft.com/office/drawing/2014/main" id="{43A1305A-8A84-DEEA-69C1-9BE7F7BA7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33289" y="0"/>
            <a:ext cx="104884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829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5503" y="2204864"/>
            <a:ext cx="9259330" cy="38821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RoboHorizon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Club – (RHC)</a:t>
            </a:r>
          </a:p>
          <a:p>
            <a:pPr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newhorizonindia.edu/nhengineering/wp-content/uploads/2017/01/robo-horizo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3068960"/>
            <a:ext cx="3929090" cy="293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D3F61-5707-4C3C-A865-414895CA6F24}"/>
              </a:ext>
            </a:extLst>
          </p:cNvPr>
          <p:cNvSpPr txBox="1"/>
          <p:nvPr/>
        </p:nvSpPr>
        <p:spPr>
          <a:xfrm>
            <a:off x="675502" y="751692"/>
            <a:ext cx="10467653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has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student club t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engage students in experiences beyond classroom. </a:t>
            </a:r>
          </a:p>
          <a:p>
            <a:pPr algn="just">
              <a:lnSpc>
                <a:spcPct val="200000"/>
              </a:lnSpc>
            </a:pP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activities foster involvement, promote leadership and instil life skills ensuring personal and professional development.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D67CE4B9-D436-D7B8-0695-5CDB6E26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452662" y="372555"/>
            <a:ext cx="6715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ALUMNI Testimonials</a:t>
            </a:r>
          </a:p>
        </p:txBody>
      </p: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762000" y="1542107"/>
            <a:ext cx="7772400" cy="440120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I am truly grateful to New Horizon College of Engineering for the transformative experiences I had during my course of time . The guidance, support, and opportunities offered by the department and institution have played a crucial role in my success and shaped me.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NHCE’s commitment to academic excellence, alongside its focus on holistic growth, has allowed me to discover and realize my potential. It’s a place where innovation is fostered, and creativity is celebrated. The values of hard work, dedication, and perseverance are deeply embedded in its culture. The experiences I gained at NHCE have been invaluable, both in my career and personal life.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Looking back on my journey at this exceptional institution, I feel immense gratitude for everyone who has contributed to my growth. I am proud to be an alumni of NHCE, and I will forever cherish the memories, lessons, and friendships that have shaped my time there. Thank you, NHCE!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03B35283-1097-2123-34B7-8E87E0D70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5272" y="0"/>
            <a:ext cx="1048845" cy="99060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688288" y="1542107"/>
            <a:ext cx="2636515" cy="27509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8688289" y="4373652"/>
            <a:ext cx="2636514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Mr. Melvin C</a:t>
            </a:r>
          </a:p>
          <a:p>
            <a:pPr algn="ctr"/>
            <a:r>
              <a:rPr lang="en-US" sz="1600" b="1"/>
              <a:t>2024 Pass out</a:t>
            </a:r>
          </a:p>
          <a:p>
            <a:pPr algn="ctr"/>
            <a:r>
              <a:rPr lang="en-US" sz="1600" b="1"/>
              <a:t>Analyst , </a:t>
            </a:r>
          </a:p>
          <a:p>
            <a:pPr algn="ctr"/>
            <a:r>
              <a:rPr lang="en-US" sz="1600" b="1" err="1"/>
              <a:t>Capgemini</a:t>
            </a:r>
            <a:r>
              <a:rPr lang="en-US" sz="1600" b="1"/>
              <a:t> Technology Services India Limited,</a:t>
            </a:r>
          </a:p>
          <a:p>
            <a:pPr algn="ctr"/>
            <a:r>
              <a:rPr lang="en-US" sz="1600" b="1"/>
              <a:t>Bengaluru</a:t>
            </a:r>
          </a:p>
        </p:txBody>
      </p:sp>
    </p:spTree>
    <p:extLst>
      <p:ext uri="{BB962C8B-B14F-4D97-AF65-F5344CB8AC3E}">
        <p14:creationId xmlns:p14="http://schemas.microsoft.com/office/powerpoint/2010/main" val="399893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65646" y="2600326"/>
            <a:ext cx="8001000" cy="36480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For  more information please  contact</a:t>
            </a:r>
          </a:p>
          <a:p>
            <a:pPr algn="just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Mobile: +080-66297777</a:t>
            </a:r>
          </a:p>
          <a:p>
            <a:pPr algn="just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E mail: admissions@newhorizonindia.edu </a:t>
            </a:r>
          </a:p>
          <a:p>
            <a:pPr algn="just">
              <a:buNone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  www.newhorizonindia.edu</a:t>
            </a:r>
          </a:p>
          <a:p>
            <a:pPr algn="just"/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Follow us on:</a:t>
            </a: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G:\Face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2922" y="5357826"/>
            <a:ext cx="610869" cy="6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:\twitter_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1894" y="5357826"/>
            <a:ext cx="598002" cy="6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:\Solid_color_You_Tube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7928" y="5357826"/>
            <a:ext cx="689346" cy="6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33" y="332656"/>
            <a:ext cx="415290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/>
          </p:cNvSpPr>
          <p:nvPr/>
        </p:nvSpPr>
        <p:spPr>
          <a:xfrm>
            <a:off x="1066800" y="342643"/>
            <a:ext cx="9829800" cy="381515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 algn="ctr">
              <a:spcBef>
                <a:spcPts val="95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Programs offered </a:t>
            </a:r>
            <a:r>
              <a:rPr lang="en-US" sz="2400" b="1" cap="all" spc="-315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2400" b="1" cap="all" spc="55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User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4C7BA-7084-ECEF-97F8-48B6215B086A}"/>
              </a:ext>
            </a:extLst>
          </p:cNvPr>
          <p:cNvSpPr txBox="1"/>
          <p:nvPr/>
        </p:nvSpPr>
        <p:spPr>
          <a:xfrm>
            <a:off x="1066800" y="2708920"/>
            <a:ext cx="5050160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B.E – Mechanical Engineering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1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err="1">
                <a:latin typeface="Times New Roman" pitchFamily="18" charset="0"/>
                <a:cs typeface="Times New Roman" pitchFamily="18" charset="0"/>
              </a:rPr>
              <a:t>Ph.D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 in Mechanical Engineering Science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700808"/>
            <a:ext cx="405412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73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/>
          </p:cNvSpPr>
          <p:nvPr/>
        </p:nvSpPr>
        <p:spPr>
          <a:xfrm>
            <a:off x="1066800" y="342643"/>
            <a:ext cx="9829800" cy="381515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 algn="ctr">
              <a:spcBef>
                <a:spcPts val="95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Vision and mission of the department </a:t>
            </a:r>
            <a:r>
              <a:rPr lang="en-US" sz="2400" b="1" cap="all" spc="-315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2400" b="1" cap="all" spc="55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User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  <p:sp>
        <p:nvSpPr>
          <p:cNvPr id="2" name="Rectangle 40">
            <a:extLst>
              <a:ext uri="{FF2B5EF4-FFF2-40B4-BE49-F238E27FC236}">
                <a16:creationId xmlns:a16="http://schemas.microsoft.com/office/drawing/2014/main" id="{7964C009-427A-EE2C-A0AF-94F0622D2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796350"/>
            <a:ext cx="10073042" cy="24006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create competent mechanical engineers capable of working in diversified disciplines for transformative impact on societal progressive development in the field of mechanical engineering through creative research and lifelong learning.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9E464033-DDF1-1D64-ECF3-F0E1A6BDF3B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66799" y="3324862"/>
            <a:ext cx="10043753" cy="337560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Mission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impart excellent education by providing the state of art research facilities in the 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field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of mechanical engineering.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develop alliances with industries and other organizations for excellence in  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teaching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learning process, research and consultancy projects.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enhance the knowledge of students in intellectual, entrepreneurial and ethical 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challenges through active participation by critical thinking.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85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/>
          </p:cNvSpPr>
          <p:nvPr/>
        </p:nvSpPr>
        <p:spPr>
          <a:xfrm>
            <a:off x="1066800" y="342643"/>
            <a:ext cx="9829800" cy="381515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 algn="ctr">
              <a:spcBef>
                <a:spcPts val="95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 structure </a:t>
            </a:r>
            <a:r>
              <a:rPr lang="en-US" sz="2400" b="1" cap="all" spc="-315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2400" b="1" cap="all" spc="55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User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EA0E9-A833-EB81-F91D-093966CF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284984"/>
            <a:ext cx="10744200" cy="30963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B35C2DCE-87FF-A8D4-D758-19A274D3CD96}"/>
              </a:ext>
            </a:extLst>
          </p:cNvPr>
          <p:cNvSpPr txBox="1">
            <a:spLocks/>
          </p:cNvSpPr>
          <p:nvPr/>
        </p:nvSpPr>
        <p:spPr>
          <a:xfrm>
            <a:off x="723900" y="836712"/>
            <a:ext cx="10744200" cy="226517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50000"/>
              </a:lnSpc>
              <a:spcBef>
                <a:spcPts val="95"/>
              </a:spcBef>
              <a:defRPr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Highlights: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Curriculum is designed as per National Education Policy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Centre of Excellence is driven by Industrial Curriculum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Digital labs – simulation &amp; virtual labs</a:t>
            </a:r>
          </a:p>
          <a:p>
            <a:pPr marL="2984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Internship, mini projects &amp; major projects</a:t>
            </a:r>
          </a:p>
        </p:txBody>
      </p:sp>
    </p:spTree>
    <p:extLst>
      <p:ext uri="{BB962C8B-B14F-4D97-AF65-F5344CB8AC3E}">
        <p14:creationId xmlns:p14="http://schemas.microsoft.com/office/powerpoint/2010/main" val="97541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DEPARTMENT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9416" y="685800"/>
            <a:ext cx="10114368" cy="3751312"/>
          </a:xfrm>
          <a:ln w="38100">
            <a:solidFill>
              <a:schemeClr val="tx1"/>
            </a:solidFill>
          </a:ln>
        </p:spPr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IN" sz="3600" b="1">
                <a:latin typeface="Times New Roman" pitchFamily="18" charset="0"/>
                <a:cs typeface="Times New Roman" pitchFamily="18" charset="0"/>
              </a:rPr>
              <a:t>ICT-Enabled Classrooms</a:t>
            </a:r>
          </a:p>
          <a:p>
            <a:pPr>
              <a:buNone/>
            </a:pPr>
            <a:r>
              <a:rPr lang="en-IN" sz="3600">
                <a:latin typeface="Times New Roman" pitchFamily="18" charset="0"/>
                <a:cs typeface="Times New Roman" pitchFamily="18" charset="0"/>
              </a:rPr>
              <a:t>      Classrooms are equipped with Smart Display Boards, Overhead Projectors, and Book Projectors, ensuring an engaging and modern learning experience.</a:t>
            </a:r>
          </a:p>
          <a:p>
            <a:pPr>
              <a:buNone/>
            </a:pPr>
            <a:endParaRPr lang="en-IN" sz="360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b="1">
                <a:latin typeface="Times New Roman" pitchFamily="18" charset="0"/>
                <a:cs typeface="Times New Roman" pitchFamily="18" charset="0"/>
              </a:rPr>
              <a:t>Qualified and Motivated Faculty</a:t>
            </a:r>
          </a:p>
          <a:p>
            <a:pPr>
              <a:buNone/>
            </a:pPr>
            <a:r>
              <a:rPr lang="en-IN" sz="3600">
                <a:latin typeface="Times New Roman" pitchFamily="18" charset="0"/>
                <a:cs typeface="Times New Roman" pitchFamily="18" charset="0"/>
              </a:rPr>
              <a:t>       Faculty members, hailing from reputed institutions and universities, are adept at adopting new technologies and guiding students in innovative projects.</a:t>
            </a:r>
          </a:p>
          <a:p>
            <a:pPr>
              <a:buNone/>
            </a:pPr>
            <a:endParaRPr lang="en-IN" sz="360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b="1">
                <a:latin typeface="Times New Roman" pitchFamily="18" charset="0"/>
                <a:cs typeface="Times New Roman" pitchFamily="18" charset="0"/>
              </a:rPr>
              <a:t>Awards and Recognition</a:t>
            </a:r>
          </a:p>
          <a:p>
            <a:pPr>
              <a:buNone/>
            </a:pPr>
            <a:r>
              <a:rPr lang="en-IN" sz="3600">
                <a:latin typeface="Times New Roman" pitchFamily="18" charset="0"/>
                <a:cs typeface="Times New Roman" pitchFamily="18" charset="0"/>
              </a:rPr>
              <a:t>      Secure the highest number of student project funds annually from the Karnataka Council for Science and Technology (KSCST) for final-year projects.</a:t>
            </a:r>
          </a:p>
          <a:p>
            <a:pPr>
              <a:buNone/>
            </a:pPr>
            <a:endParaRPr lang="en-IN" sz="360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b="1">
                <a:latin typeface="Times New Roman" pitchFamily="18" charset="0"/>
                <a:cs typeface="Times New Roman" pitchFamily="18" charset="0"/>
              </a:rPr>
              <a:t>Industry Collaborations (</a:t>
            </a:r>
            <a:r>
              <a:rPr lang="en-IN" sz="3600" b="1" err="1">
                <a:latin typeface="Times New Roman" pitchFamily="18" charset="0"/>
                <a:cs typeface="Times New Roman" pitchFamily="18" charset="0"/>
              </a:rPr>
              <a:t>MoUs</a:t>
            </a:r>
            <a:r>
              <a:rPr lang="en-IN" sz="36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IN" sz="3600">
                <a:latin typeface="Times New Roman" pitchFamily="18" charset="0"/>
                <a:cs typeface="Times New Roman" pitchFamily="18" charset="0"/>
              </a:rPr>
              <a:t>    With over 5 active Memorandums of Understanding (</a:t>
            </a:r>
            <a:r>
              <a:rPr lang="en-IN" sz="3600" err="1">
                <a:latin typeface="Times New Roman" pitchFamily="18" charset="0"/>
                <a:cs typeface="Times New Roman" pitchFamily="18" charset="0"/>
              </a:rPr>
              <a:t>MoUs</a:t>
            </a:r>
            <a:r>
              <a:rPr lang="en-IN" sz="3600">
                <a:latin typeface="Times New Roman" pitchFamily="18" charset="0"/>
                <a:cs typeface="Times New Roman" pitchFamily="18" charset="0"/>
              </a:rPr>
              <a:t>), we provide students with enriched learning opportunities and industry exposure.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657600" lvl="8" indent="0">
              <a:buNone/>
            </a:pPr>
            <a:endParaRPr lang="en-US" sz="120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4" descr="Image result for Ques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61B90F-B451-414E-A285-B5C4A2925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386483"/>
              </p:ext>
            </p:extLst>
          </p:nvPr>
        </p:nvGraphicFramePr>
        <p:xfrm>
          <a:off x="3215680" y="4509120"/>
          <a:ext cx="5867400" cy="2121600"/>
        </p:xfrm>
        <a:graphic>
          <a:graphicData uri="http://schemas.openxmlformats.org/drawingml/2006/table">
            <a:tbl>
              <a:tblPr/>
              <a:tblGrid>
                <a:gridCol w="840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71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Sl.No</a:t>
                      </a: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Particulars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Numbers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7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Total Book Publications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Total Fund available for the research work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1 crore+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05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Total Patents filed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Research Publications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150+ Research articles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4" descr="C:\Users\User\Desktop\download.png">
            <a:extLst>
              <a:ext uri="{FF2B5EF4-FFF2-40B4-BE49-F238E27FC236}">
                <a16:creationId xmlns:a16="http://schemas.microsoft.com/office/drawing/2014/main" id="{1ABA3A14-D900-3929-952A-E80736BA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BBD9B-6632-4B02-BAF8-6F8C92019393}"/>
              </a:ext>
            </a:extLst>
          </p:cNvPr>
          <p:cNvSpPr txBox="1"/>
          <p:nvPr/>
        </p:nvSpPr>
        <p:spPr>
          <a:xfrm>
            <a:off x="3482311" y="201619"/>
            <a:ext cx="5391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CENTRE</a:t>
            </a:r>
            <a:r>
              <a:rPr lang="en-US" sz="24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EXCELLENCE (COE):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B7CD-933F-4489-9E7A-A56CE8FE0C6C}"/>
              </a:ext>
            </a:extLst>
          </p:cNvPr>
          <p:cNvSpPr txBox="1"/>
          <p:nvPr/>
        </p:nvSpPr>
        <p:spPr>
          <a:xfrm>
            <a:off x="548833" y="675188"/>
            <a:ext cx="10547827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The Department of Mechanical Engineering has established five Centres of Excellence (</a:t>
            </a:r>
            <a:r>
              <a:rPr lang="en-IN" sz="2000" err="1">
                <a:latin typeface="Times New Roman" pitchFamily="18" charset="0"/>
                <a:cs typeface="Times New Roman" pitchFamily="18" charset="0"/>
              </a:rPr>
              <a:t>CoE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) to provide students with advanced training in cutting-edge engineering technologies.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These centres aim to bridge the technological gap between academia and industry, ensuring students are industry-ready and equipped with the latest skills.</a:t>
            </a: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314C9-817C-4F84-BB0A-DAE03E48995F}"/>
              </a:ext>
            </a:extLst>
          </p:cNvPr>
          <p:cNvSpPr txBox="1"/>
          <p:nvPr/>
        </p:nvSpPr>
        <p:spPr>
          <a:xfrm>
            <a:off x="548833" y="2780928"/>
            <a:ext cx="4683072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Sap Next Gen Lab Centre of Excellence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Capgemini Centre of Excellence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Industry </a:t>
            </a: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4.O Centre of Excellence 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000" b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Non-Conventional Energy Resources Centre of Excellence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of Excellence for Bio-Mechanical Engineering Sciences. </a:t>
            </a:r>
          </a:p>
        </p:txBody>
      </p:sp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1749F6F6-0F6F-46A2-BC0D-15B8DD59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9842" y="0"/>
            <a:ext cx="1048845" cy="990600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1" y="2780928"/>
            <a:ext cx="2736304" cy="37856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istrator\Desktop\20241217_123050PMByGPSMapCam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9" y="2780928"/>
            <a:ext cx="2768412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3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968487" y="165973"/>
            <a:ext cx="6553200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INDUSTRY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SUPPORTED</a:t>
            </a:r>
            <a:r>
              <a:rPr lang="en-US" sz="2400" b="1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400" b="1" cap="all" spc="-7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</a:t>
            </a:r>
          </a:p>
        </p:txBody>
      </p:sp>
      <p:pic>
        <p:nvPicPr>
          <p:cNvPr id="5" name="Picture 4" descr="C:\Users\nhce\Downloads\21369276_1509500649129520_5837100912863393327_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75" y="786349"/>
            <a:ext cx="5185525" cy="278332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C:\Users\nhce\Downloads\21371287_1509500919129493_7861175550429549564_n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5087" y="3716771"/>
            <a:ext cx="4800600" cy="223251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4400" y="6115367"/>
            <a:ext cx="10131287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SAP LAB inaugurated by Mr. Chiranjeev Brahma, Country Manager, SAP University Alliances India &amp;</a:t>
            </a: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 our Honorable Chairman Dr. Mohan Manghnani  on 7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September 2017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5" y="3716771"/>
            <a:ext cx="5185524" cy="22325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A51AD-0D5F-421B-B3E9-C53B71C6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87" y="786349"/>
            <a:ext cx="4800600" cy="2783329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:\Users\User\Desktop\download.png">
            <a:extLst>
              <a:ext uri="{FF2B5EF4-FFF2-40B4-BE49-F238E27FC236}">
                <a16:creationId xmlns:a16="http://schemas.microsoft.com/office/drawing/2014/main" id="{468ADDCE-ED3D-CDC4-5DC5-3A0208A5D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43155" y="0"/>
            <a:ext cx="104884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2230</Words>
  <Application>Microsoft Office PowerPoint</Application>
  <PresentationFormat>Widescreen</PresentationFormat>
  <Paragraphs>311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Georgia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 Head  of  department  </vt:lpstr>
      <vt:lpstr>PowerPoint Presentation</vt:lpstr>
      <vt:lpstr>PowerPoint Presentation</vt:lpstr>
      <vt:lpstr>PowerPoint Presentation</vt:lpstr>
      <vt:lpstr>STRENGTHS OF THE DEPARTMENT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GRANTS RECEIVED </vt:lpstr>
      <vt:lpstr>GRANTS RECEIVED </vt:lpstr>
      <vt:lpstr>PowerPoint Presentation</vt:lpstr>
      <vt:lpstr>PowerPoint Presentation</vt:lpstr>
      <vt:lpstr>PowerPoint Presentation</vt:lpstr>
      <vt:lpstr>PowerPoint Presentation</vt:lpstr>
      <vt:lpstr>Departmental Activities:  International level Exhibition</vt:lpstr>
      <vt:lpstr>Departmental Activities:  Student Achievement National Level</vt:lpstr>
      <vt:lpstr>Departmental Activities:  Research &amp; Development</vt:lpstr>
      <vt:lpstr>PowerPoint Presentation</vt:lpstr>
      <vt:lpstr>INDUSTRY VISITS  CONDUCTED</vt:lpstr>
      <vt:lpstr>PowerPoint Presentation</vt:lpstr>
      <vt:lpstr>PowerPoint Presentation</vt:lpstr>
      <vt:lpstr>PLACEMENTS: Our Recruiters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 CLUB</vt:lpstr>
      <vt:lpstr>ALUMNI Testimonials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BLUES</dc:creator>
  <cp:lastModifiedBy>deepikamn@newhorizonindia.edu</cp:lastModifiedBy>
  <cp:revision>2</cp:revision>
  <cp:lastPrinted>2019-02-06T08:12:40Z</cp:lastPrinted>
  <dcterms:created xsi:type="dcterms:W3CDTF">2017-04-18T08:46:46Z</dcterms:created>
  <dcterms:modified xsi:type="dcterms:W3CDTF">2026-01-22T04:44:32Z</dcterms:modified>
</cp:coreProperties>
</file>